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9144000" cy="6858000" type="screen4x3"/>
  <p:notesSz cx="6858000" cy="9144000"/>
  <p:embeddedFontLst>
    <p:embeddedFont>
      <p:font typeface="Roboto" panose="02000000000000000000" pitchFamily="2" charset="0"/>
      <p:regular r:id="rId38"/>
      <p:bold r:id="rId39"/>
      <p:italic r:id="rId40"/>
      <p:boldItalic r:id="rId41"/>
    </p:embeddedFont>
    <p:embeddedFont>
      <p:font typeface="Roboto Slab" pitchFamily="2" charset="0"/>
      <p:regular r:id="rId42"/>
      <p:bold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66"/>
  </p:normalViewPr>
  <p:slideViewPr>
    <p:cSldViewPr snapToGrid="0" snapToObjects="1">
      <p:cViewPr varScale="1">
        <p:scale>
          <a:sx n="115" d="100"/>
          <a:sy n="115" d="100"/>
        </p:scale>
        <p:origin x="180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c5cd25028_0_0: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c5cd2502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fbd1c8ad2_0_11: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fbd1c8ad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fbd1c8ad2_0_16: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fbd1c8ad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10/60</a:t>
            </a:r>
            <a:endParaRPr/>
          </a:p>
          <a:p>
            <a:pPr marL="0" lvl="0" indent="0" algn="l" rtl="0">
              <a:spcBef>
                <a:spcPts val="0"/>
              </a:spcBef>
              <a:spcAft>
                <a:spcPts val="0"/>
              </a:spcAft>
              <a:buNone/>
            </a:pPr>
            <a:r>
              <a:rPr lang="en"/>
              <a:t>POINTS vs PERIODS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45eb05aa6_0_101: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45eb05aa6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45eb05aa6_0_107: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45eb05aa6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44d3c4bea_5_4: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44d3c4bea_5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VARIABILITY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45eb05aa6_0_114: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45eb05aa6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VARIABILITY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45eb05aa6_0_127: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45eb05aa6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45eb05aa6_0_135: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45eb05aa6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VARIABILITY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44d3c4bea_0_499: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44d3c4bea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44d3c4bea_8_9: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44d3c4bea_8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1956 DIRECTED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45eb05aa6_0_146: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45eb05aa6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fbd1c8ad2_0_26: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fbd1c8ad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Aalbers and Drawbridge</a:t>
            </a:r>
            <a:endParaRPr/>
          </a:p>
          <a:p>
            <a:pPr marL="0" lvl="0" indent="0" algn="l" rtl="0">
              <a:spcBef>
                <a:spcPts val="0"/>
              </a:spcBef>
              <a:spcAft>
                <a:spcPts val="0"/>
              </a:spcAft>
              <a:buNone/>
            </a:pPr>
            <a:r>
              <a:rPr lang="en"/>
              <a:t>Ed Parnell Anecdotal Evidence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45eb05aa6_0_86: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45eb05aa6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44d3c4bea_0_482: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244d3c4bea_0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45eb05aa6_0_23: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45eb05aa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45eb05aa6_0_38: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45eb05aa6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45eb05aa6_0_52: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245eb05aa6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45eb05aa6_0_65: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45eb05aa6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45eb05aa6_0_193: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45eb05aa6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45eb05aa6_0_76: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45eb05aa6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45eb05aa6_0_211: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45eb05aa6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1956 DIRECTED</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44d3c4bea_1_6: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44d3c4bea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45eb05aa6_0_220: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45eb05aa6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44d3c4bea_8_60: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244d3c4bea_8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44d3c4bea_8_73: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244d3c4bea_8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fbd1c8ad2_0_31: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1fbd1c8ad2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was only able to cover the summer files, but there is also data for winter spring and fall. The next step would be to analyze those and see if there are seasonal trends within the annual trends, and if perhaps the chorusing starts earlier or later depending on the season.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fbd1c8ad2_0_36: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1fbd1c8ad2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44d3c4bea_8_103: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44d3c4bea_8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fbd1c8ad2_0_1: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1fbd1c8ad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fbd1c8ad2_0_6: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fbd1c8ad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2"/>
                </a:solidFill>
              </a:rPr>
              <a:t>INTENSITY</a:t>
            </a:r>
            <a:endParaRPr sz="1200">
              <a:solidFill>
                <a:schemeClr val="dk2"/>
              </a:solidFill>
            </a:endParaRPr>
          </a:p>
          <a:p>
            <a:pPr marL="0" lvl="0" indent="0" algn="l" rtl="0">
              <a:lnSpc>
                <a:spcPct val="115000"/>
              </a:lnSpc>
              <a:spcBef>
                <a:spcPts val="1600"/>
              </a:spcBef>
              <a:spcAft>
                <a:spcPts val="0"/>
              </a:spcAft>
              <a:buClr>
                <a:schemeClr val="dk1"/>
              </a:buClr>
              <a:buSzPts val="1100"/>
              <a:buFont typeface="Arial"/>
              <a:buNone/>
            </a:pPr>
            <a:r>
              <a:rPr lang="en" sz="1200">
                <a:solidFill>
                  <a:schemeClr val="dk2"/>
                </a:solidFill>
              </a:rPr>
              <a:t>ABUNDANCE</a:t>
            </a:r>
            <a:endParaRPr sz="1200">
              <a:solidFill>
                <a:schemeClr val="dk2"/>
              </a:solidFill>
            </a:endParaRPr>
          </a:p>
          <a:p>
            <a:pPr marL="0" lvl="0" indent="0" algn="l" rtl="0">
              <a:lnSpc>
                <a:spcPct val="115000"/>
              </a:lnSpc>
              <a:spcBef>
                <a:spcPts val="1600"/>
              </a:spcBef>
              <a:spcAft>
                <a:spcPts val="0"/>
              </a:spcAft>
              <a:buClr>
                <a:schemeClr val="dk1"/>
              </a:buClr>
              <a:buSzPts val="1100"/>
              <a:buFont typeface="Arial"/>
              <a:buNone/>
            </a:pPr>
            <a:r>
              <a:rPr lang="en" sz="1200">
                <a:solidFill>
                  <a:schemeClr val="dk2"/>
                </a:solidFill>
              </a:rPr>
              <a:t>CHORUS VS CALL</a:t>
            </a:r>
            <a:endParaRPr sz="1200">
              <a:solidFill>
                <a:schemeClr val="dk2"/>
              </a:solidFill>
            </a:endParaRPr>
          </a:p>
          <a:p>
            <a:pPr marL="0" lvl="0" indent="0" algn="l" rtl="0">
              <a:lnSpc>
                <a:spcPct val="115000"/>
              </a:lnSpc>
              <a:spcBef>
                <a:spcPts val="1600"/>
              </a:spcBef>
              <a:spcAft>
                <a:spcPts val="0"/>
              </a:spcAft>
              <a:buClr>
                <a:schemeClr val="dk1"/>
              </a:buClr>
              <a:buSzPts val="1100"/>
              <a:buFont typeface="Arial"/>
              <a:buNone/>
            </a:pPr>
            <a:r>
              <a:rPr lang="en" sz="1200">
                <a:solidFill>
                  <a:schemeClr val="dk2"/>
                </a:solidFill>
              </a:rPr>
              <a:t>EFFORT MASKING</a:t>
            </a:r>
            <a:endParaRPr sz="1200">
              <a:solidFill>
                <a:schemeClr val="dk2"/>
              </a:solidFill>
            </a:endParaRPr>
          </a:p>
          <a:p>
            <a:pPr marL="0" lvl="0" indent="0" algn="l" rtl="0">
              <a:lnSpc>
                <a:spcPct val="115000"/>
              </a:lnSpc>
              <a:spcBef>
                <a:spcPts val="1600"/>
              </a:spcBef>
              <a:spcAft>
                <a:spcPts val="1600"/>
              </a:spcAft>
              <a:buClr>
                <a:schemeClr val="dk1"/>
              </a:buClr>
              <a:buSzPts val="1100"/>
              <a:buFont typeface="Arial"/>
              <a:buNone/>
            </a:pPr>
            <a:endParaRPr sz="1200">
              <a:solidFill>
                <a:schemeClr val="dk2"/>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45eb05aa6_0_171: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45eb05aa6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2"/>
                </a:solidFill>
              </a:rPr>
              <a:t>INTENSITY</a:t>
            </a:r>
            <a:endParaRPr sz="1200">
              <a:solidFill>
                <a:schemeClr val="dk2"/>
              </a:solidFill>
            </a:endParaRPr>
          </a:p>
          <a:p>
            <a:pPr marL="0" lvl="0" indent="0" algn="l" rtl="0">
              <a:lnSpc>
                <a:spcPct val="115000"/>
              </a:lnSpc>
              <a:spcBef>
                <a:spcPts val="1600"/>
              </a:spcBef>
              <a:spcAft>
                <a:spcPts val="0"/>
              </a:spcAft>
              <a:buClr>
                <a:schemeClr val="dk1"/>
              </a:buClr>
              <a:buSzPts val="1100"/>
              <a:buFont typeface="Arial"/>
              <a:buNone/>
            </a:pPr>
            <a:r>
              <a:rPr lang="en" sz="1200">
                <a:solidFill>
                  <a:schemeClr val="dk2"/>
                </a:solidFill>
              </a:rPr>
              <a:t>ABUNDANCE</a:t>
            </a:r>
            <a:endParaRPr sz="1200">
              <a:solidFill>
                <a:schemeClr val="dk2"/>
              </a:solidFill>
            </a:endParaRPr>
          </a:p>
          <a:p>
            <a:pPr marL="0" lvl="0" indent="0" algn="l" rtl="0">
              <a:lnSpc>
                <a:spcPct val="115000"/>
              </a:lnSpc>
              <a:spcBef>
                <a:spcPts val="1600"/>
              </a:spcBef>
              <a:spcAft>
                <a:spcPts val="0"/>
              </a:spcAft>
              <a:buClr>
                <a:schemeClr val="dk1"/>
              </a:buClr>
              <a:buSzPts val="1100"/>
              <a:buFont typeface="Arial"/>
              <a:buNone/>
            </a:pPr>
            <a:r>
              <a:rPr lang="en" sz="1200">
                <a:solidFill>
                  <a:schemeClr val="dk2"/>
                </a:solidFill>
              </a:rPr>
              <a:t>CHORUS VS CALL</a:t>
            </a:r>
            <a:endParaRPr sz="1200">
              <a:solidFill>
                <a:schemeClr val="dk2"/>
              </a:solidFill>
            </a:endParaRPr>
          </a:p>
          <a:p>
            <a:pPr marL="0" lvl="0" indent="0" algn="l" rtl="0">
              <a:lnSpc>
                <a:spcPct val="115000"/>
              </a:lnSpc>
              <a:spcBef>
                <a:spcPts val="1600"/>
              </a:spcBef>
              <a:spcAft>
                <a:spcPts val="0"/>
              </a:spcAft>
              <a:buClr>
                <a:schemeClr val="dk1"/>
              </a:buClr>
              <a:buSzPts val="1100"/>
              <a:buFont typeface="Arial"/>
              <a:buNone/>
            </a:pPr>
            <a:r>
              <a:rPr lang="en" sz="1200">
                <a:solidFill>
                  <a:schemeClr val="dk2"/>
                </a:solidFill>
              </a:rPr>
              <a:t>EFFORT MASKING</a:t>
            </a:r>
            <a:endParaRPr sz="1200">
              <a:solidFill>
                <a:schemeClr val="dk2"/>
              </a:solidFill>
            </a:endParaRPr>
          </a:p>
          <a:p>
            <a:pPr marL="0" lvl="0" indent="0" algn="l" rtl="0">
              <a:lnSpc>
                <a:spcPct val="115000"/>
              </a:lnSpc>
              <a:spcBef>
                <a:spcPts val="1600"/>
              </a:spcBef>
              <a:spcAft>
                <a:spcPts val="1600"/>
              </a:spcAft>
              <a:buClr>
                <a:schemeClr val="dk1"/>
              </a:buClr>
              <a:buSzPts val="1100"/>
              <a:buFont typeface="Arial"/>
              <a:buNone/>
            </a:pPr>
            <a:endParaRPr sz="1200">
              <a:solidFill>
                <a:schemeClr val="dk2"/>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45eb05aa6_0_159: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45eb05aa6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45eb05aa6_0_153: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45eb05aa6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524800" y="896808"/>
            <a:ext cx="1081625" cy="1499896"/>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sp>
        <p:nvSpPr>
          <p:cNvPr id="11" name="Google Shape;11;p2"/>
          <p:cNvSpPr/>
          <p:nvPr/>
        </p:nvSpPr>
        <p:spPr>
          <a:xfrm rot="10800000">
            <a:off x="6537563" y="4457271"/>
            <a:ext cx="1081625" cy="1499896"/>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cxnSp>
        <p:nvCxnSpPr>
          <p:cNvPr id="12" name="Google Shape;12;p2"/>
          <p:cNvCxnSpPr/>
          <p:nvPr/>
        </p:nvCxnSpPr>
        <p:spPr>
          <a:xfrm>
            <a:off x="4359602" y="3756618"/>
            <a:ext cx="424800" cy="0"/>
          </a:xfrm>
          <a:prstGeom prst="straightConnector1">
            <a:avLst/>
          </a:prstGeom>
          <a:noFill/>
          <a:ln w="38100" cap="flat" cmpd="sng">
            <a:solidFill>
              <a:schemeClr val="accent4"/>
            </a:solidFill>
            <a:prstDash val="solid"/>
            <a:round/>
            <a:headEnd type="none" w="sm" len="sm"/>
            <a:tailEnd type="none" w="sm" len="sm"/>
          </a:ln>
        </p:spPr>
      </p:cxnSp>
      <p:sp>
        <p:nvSpPr>
          <p:cNvPr id="13" name="Google Shape;13;p2"/>
          <p:cNvSpPr txBox="1">
            <a:spLocks noGrp="1"/>
          </p:cNvSpPr>
          <p:nvPr>
            <p:ph type="ctrTitle"/>
          </p:nvPr>
        </p:nvSpPr>
        <p:spPr>
          <a:xfrm>
            <a:off x="1680302" y="1585234"/>
            <a:ext cx="5783400" cy="1943100"/>
          </a:xfrm>
          <a:prstGeom prst="rect">
            <a:avLst/>
          </a:prstGeom>
        </p:spPr>
        <p:txBody>
          <a:bodyPr spcFirstLastPara="1" wrap="square" lIns="91425" tIns="91425" rIns="91425" bIns="91425" anchor="b" anchorCtr="0">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14" name="Google Shape;14;p2"/>
          <p:cNvSpPr txBox="1">
            <a:spLocks noGrp="1"/>
          </p:cNvSpPr>
          <p:nvPr>
            <p:ph type="subTitle" idx="1"/>
          </p:nvPr>
        </p:nvSpPr>
        <p:spPr>
          <a:xfrm>
            <a:off x="1680302" y="4065933"/>
            <a:ext cx="5783400" cy="1212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a:p>
        </p:txBody>
      </p:sp>
      <p:sp>
        <p:nvSpPr>
          <p:cNvPr id="15" name="Google Shape;15;p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p:nvPr/>
        </p:nvSpPr>
        <p:spPr>
          <a:xfrm>
            <a:off x="150" y="6769100"/>
            <a:ext cx="9143700" cy="88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1"/>
          <p:cNvSpPr txBox="1">
            <a:spLocks noGrp="1"/>
          </p:cNvSpPr>
          <p:nvPr>
            <p:ph type="title" hasCustomPrompt="1"/>
          </p:nvPr>
        </p:nvSpPr>
        <p:spPr>
          <a:xfrm>
            <a:off x="387900" y="1536600"/>
            <a:ext cx="8368200" cy="2051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a:spLocks noGrp="1"/>
          </p:cNvSpPr>
          <p:nvPr>
            <p:ph type="body" idx="1"/>
          </p:nvPr>
        </p:nvSpPr>
        <p:spPr>
          <a:xfrm>
            <a:off x="387900" y="3892600"/>
            <a:ext cx="8368200" cy="1428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6" name="Google Shape;56;p1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cxnSp>
        <p:nvCxnSpPr>
          <p:cNvPr id="17" name="Google Shape;17;p3"/>
          <p:cNvCxnSpPr/>
          <p:nvPr/>
        </p:nvCxnSpPr>
        <p:spPr>
          <a:xfrm>
            <a:off x="4359602" y="3756618"/>
            <a:ext cx="424800" cy="0"/>
          </a:xfrm>
          <a:prstGeom prst="straightConnector1">
            <a:avLst/>
          </a:prstGeom>
          <a:noFill/>
          <a:ln w="38100" cap="flat" cmpd="sng">
            <a:solidFill>
              <a:schemeClr val="accent4"/>
            </a:solidFill>
            <a:prstDash val="solid"/>
            <a:round/>
            <a:headEnd type="none" w="sm" len="sm"/>
            <a:tailEnd type="none" w="sm" len="sm"/>
          </a:ln>
        </p:spPr>
      </p:cxnSp>
      <p:sp>
        <p:nvSpPr>
          <p:cNvPr id="18" name="Google Shape;18;p3"/>
          <p:cNvSpPr txBox="1">
            <a:spLocks noGrp="1"/>
          </p:cNvSpPr>
          <p:nvPr>
            <p:ph type="title"/>
          </p:nvPr>
        </p:nvSpPr>
        <p:spPr>
          <a:xfrm>
            <a:off x="480750" y="2353267"/>
            <a:ext cx="8222100" cy="12099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cxnSp>
        <p:nvCxnSpPr>
          <p:cNvPr id="21" name="Google Shape;21;p4"/>
          <p:cNvCxnSpPr/>
          <p:nvPr/>
        </p:nvCxnSpPr>
        <p:spPr>
          <a:xfrm>
            <a:off x="492563" y="1680378"/>
            <a:ext cx="424800" cy="0"/>
          </a:xfrm>
          <a:prstGeom prst="straightConnector1">
            <a:avLst/>
          </a:prstGeom>
          <a:noFill/>
          <a:ln w="38100" cap="flat" cmpd="sng">
            <a:solidFill>
              <a:schemeClr val="accent4"/>
            </a:solidFill>
            <a:prstDash val="solid"/>
            <a:round/>
            <a:headEnd type="none" w="sm" len="sm"/>
            <a:tailEnd type="none" w="sm" len="sm"/>
          </a:ln>
        </p:spPr>
      </p:cxnSp>
      <p:sp>
        <p:nvSpPr>
          <p:cNvPr id="22" name="Google Shape;22;p4"/>
          <p:cNvSpPr txBox="1">
            <a:spLocks noGrp="1"/>
          </p:cNvSpPr>
          <p:nvPr>
            <p:ph type="title"/>
          </p:nvPr>
        </p:nvSpPr>
        <p:spPr>
          <a:xfrm>
            <a:off x="387900" y="610700"/>
            <a:ext cx="8368200" cy="9147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387900" y="1986432"/>
            <a:ext cx="8368200" cy="4105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4" name="Google Shape;24;p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cxnSp>
        <p:nvCxnSpPr>
          <p:cNvPr id="26" name="Google Shape;26;p5"/>
          <p:cNvCxnSpPr/>
          <p:nvPr/>
        </p:nvCxnSpPr>
        <p:spPr>
          <a:xfrm>
            <a:off x="492563" y="1680378"/>
            <a:ext cx="424800" cy="0"/>
          </a:xfrm>
          <a:prstGeom prst="straightConnector1">
            <a:avLst/>
          </a:prstGeom>
          <a:noFill/>
          <a:ln w="38100" cap="flat" cmpd="sng">
            <a:solidFill>
              <a:schemeClr val="accent4"/>
            </a:solidFill>
            <a:prstDash val="solid"/>
            <a:round/>
            <a:headEnd type="none" w="sm" len="sm"/>
            <a:tailEnd type="none" w="sm" len="sm"/>
          </a:ln>
        </p:spPr>
      </p:cxnSp>
      <p:sp>
        <p:nvSpPr>
          <p:cNvPr id="27" name="Google Shape;27;p5"/>
          <p:cNvSpPr txBox="1">
            <a:spLocks noGrp="1"/>
          </p:cNvSpPr>
          <p:nvPr>
            <p:ph type="title"/>
          </p:nvPr>
        </p:nvSpPr>
        <p:spPr>
          <a:xfrm>
            <a:off x="387900" y="610700"/>
            <a:ext cx="8368200" cy="9147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5"/>
          <p:cNvSpPr txBox="1">
            <a:spLocks noGrp="1"/>
          </p:cNvSpPr>
          <p:nvPr>
            <p:ph type="body" idx="1"/>
          </p:nvPr>
        </p:nvSpPr>
        <p:spPr>
          <a:xfrm>
            <a:off x="387900" y="1986433"/>
            <a:ext cx="3999900" cy="410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756200" y="1986433"/>
            <a:ext cx="3999900" cy="410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87900" y="610700"/>
            <a:ext cx="8368200" cy="9147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cxnSp>
        <p:nvCxnSpPr>
          <p:cNvPr id="35" name="Google Shape;35;p7"/>
          <p:cNvCxnSpPr/>
          <p:nvPr/>
        </p:nvCxnSpPr>
        <p:spPr>
          <a:xfrm>
            <a:off x="489218" y="1883036"/>
            <a:ext cx="331500" cy="0"/>
          </a:xfrm>
          <a:prstGeom prst="straightConnector1">
            <a:avLst/>
          </a:prstGeom>
          <a:noFill/>
          <a:ln w="38100" cap="flat" cmpd="sng">
            <a:solidFill>
              <a:schemeClr val="accent4"/>
            </a:solidFill>
            <a:prstDash val="solid"/>
            <a:round/>
            <a:headEnd type="none" w="sm" len="sm"/>
            <a:tailEnd type="none" w="sm" len="sm"/>
          </a:ln>
        </p:spPr>
      </p:cxnSp>
      <p:sp>
        <p:nvSpPr>
          <p:cNvPr id="36" name="Google Shape;36;p7"/>
          <p:cNvSpPr txBox="1">
            <a:spLocks noGrp="1"/>
          </p:cNvSpPr>
          <p:nvPr>
            <p:ph type="title"/>
          </p:nvPr>
        </p:nvSpPr>
        <p:spPr>
          <a:xfrm>
            <a:off x="387900" y="740800"/>
            <a:ext cx="2808000" cy="1007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7"/>
          <p:cNvSpPr txBox="1">
            <a:spLocks noGrp="1"/>
          </p:cNvSpPr>
          <p:nvPr>
            <p:ph type="body" idx="1"/>
          </p:nvPr>
        </p:nvSpPr>
        <p:spPr>
          <a:xfrm>
            <a:off x="387900" y="2125367"/>
            <a:ext cx="2808000" cy="35748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8" name="Google Shape;38;p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90250" y="701800"/>
            <a:ext cx="5618700" cy="54543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 name="Google Shape;41;p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p:nvPr/>
        </p:nvSpPr>
        <p:spPr>
          <a:xfrm>
            <a:off x="4572000" y="-100"/>
            <a:ext cx="4572000" cy="6858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4;p9"/>
          <p:cNvCxnSpPr/>
          <p:nvPr/>
        </p:nvCxnSpPr>
        <p:spPr>
          <a:xfrm>
            <a:off x="5029675" y="5994004"/>
            <a:ext cx="540900" cy="0"/>
          </a:xfrm>
          <a:prstGeom prst="straightConnector1">
            <a:avLst/>
          </a:prstGeom>
          <a:noFill/>
          <a:ln w="38100" cap="flat" cmpd="sng">
            <a:solidFill>
              <a:schemeClr val="accent5"/>
            </a:solidFill>
            <a:prstDash val="solid"/>
            <a:round/>
            <a:headEnd type="none" w="sm" len="sm"/>
            <a:tailEnd type="none" w="sm" len="sm"/>
          </a:ln>
        </p:spPr>
      </p:cxnSp>
      <p:sp>
        <p:nvSpPr>
          <p:cNvPr id="45" name="Google Shape;45;p9"/>
          <p:cNvSpPr txBox="1">
            <a:spLocks noGrp="1"/>
          </p:cNvSpPr>
          <p:nvPr>
            <p:ph type="title"/>
          </p:nvPr>
        </p:nvSpPr>
        <p:spPr>
          <a:xfrm>
            <a:off x="265500" y="1612100"/>
            <a:ext cx="4045200" cy="2008500"/>
          </a:xfrm>
          <a:prstGeom prst="rect">
            <a:avLst/>
          </a:prstGeom>
        </p:spPr>
        <p:txBody>
          <a:bodyPr spcFirstLastPara="1" wrap="square" lIns="91425" tIns="91425" rIns="91425" bIns="91425" anchor="b" anchorCtr="0">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6" name="Google Shape;46;p9"/>
          <p:cNvSpPr txBox="1">
            <a:spLocks noGrp="1"/>
          </p:cNvSpPr>
          <p:nvPr>
            <p:ph type="subTitle" idx="1"/>
          </p:nvPr>
        </p:nvSpPr>
        <p:spPr>
          <a:xfrm>
            <a:off x="265500" y="3692001"/>
            <a:ext cx="4045200" cy="1794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47" name="Google Shape;47;p9"/>
          <p:cNvSpPr txBox="1">
            <a:spLocks noGrp="1"/>
          </p:cNvSpPr>
          <p:nvPr>
            <p:ph type="body" idx="2"/>
          </p:nvPr>
        </p:nvSpPr>
        <p:spPr>
          <a:xfrm>
            <a:off x="4939500" y="965600"/>
            <a:ext cx="3837000" cy="49269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8" name="Google Shape;48;p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319500" y="5644967"/>
            <a:ext cx="5998800" cy="7983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51" name="Google Shape;51;p1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87900" y="610700"/>
            <a:ext cx="8368200" cy="914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387900" y="1986432"/>
            <a:ext cx="8368200" cy="410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29.jpg"/><Relationship Id="rId5" Type="http://schemas.openxmlformats.org/officeDocument/2006/relationships/image" Target="../media/image23.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33.jpg"/><Relationship Id="rId5" Type="http://schemas.openxmlformats.org/officeDocument/2006/relationships/image" Target="../media/image32.jpg"/><Relationship Id="rId4" Type="http://schemas.openxmlformats.org/officeDocument/2006/relationships/image" Target="../media/image31.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34.jpg"/><Relationship Id="rId4" Type="http://schemas.openxmlformats.org/officeDocument/2006/relationships/hyperlink" Target="http://drive.google.com/file/d/0B11J3BSjIZS4QW5GOWZlWktpMmM/view"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37.jpg"/><Relationship Id="rId4" Type="http://schemas.openxmlformats.org/officeDocument/2006/relationships/image" Target="../media/image36.jpg"/></Relationships>
</file>

<file path=ppt/slides/_rels/slide3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40.jpg"/><Relationship Id="rId4" Type="http://schemas.openxmlformats.org/officeDocument/2006/relationships/image" Target="../media/image39.jp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8" Type="http://schemas.openxmlformats.org/officeDocument/2006/relationships/image" Target="../media/image48.jpg"/><Relationship Id="rId3" Type="http://schemas.openxmlformats.org/officeDocument/2006/relationships/image" Target="../media/image43.png"/><Relationship Id="rId7" Type="http://schemas.openxmlformats.org/officeDocument/2006/relationships/image" Target="../media/image47.jp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46.jpg"/><Relationship Id="rId5" Type="http://schemas.openxmlformats.org/officeDocument/2006/relationships/image" Target="../media/image45.jp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3"/>
          <p:cNvSpPr/>
          <p:nvPr/>
        </p:nvSpPr>
        <p:spPr>
          <a:xfrm>
            <a:off x="2367348" y="1086925"/>
            <a:ext cx="4409291" cy="2307199"/>
          </a:xfrm>
          <a:prstGeom prst="rect">
            <a:avLst/>
          </a:prstGeom>
        </p:spPr>
        <p:txBody>
          <a:bodyPr>
            <a:prstTxWarp prst="textPlain">
              <a:avLst/>
            </a:prstTxWarp>
          </a:bodyPr>
          <a:lstStyle/>
          <a:p>
            <a:pPr lvl="0" algn="ctr"/>
            <a:r>
              <a:rPr b="1" i="0">
                <a:ln w="9525" cap="flat" cmpd="sng">
                  <a:solidFill>
                    <a:schemeClr val="dk2"/>
                  </a:solidFill>
                  <a:prstDash val="solid"/>
                  <a:round/>
                  <a:headEnd type="none" w="sm" len="sm"/>
                  <a:tailEnd type="none" w="sm" len="sm"/>
                </a:ln>
                <a:solidFill>
                  <a:srgbClr val="FFFFFF"/>
                </a:solidFill>
                <a:latin typeface="Roboto Slab"/>
              </a:rPr>
              <a:t>Chorusing Fish in the </a:t>
            </a:r>
            <a:br>
              <a:rPr b="1" i="0">
                <a:ln w="9525" cap="flat" cmpd="sng">
                  <a:solidFill>
                    <a:schemeClr val="dk2"/>
                  </a:solidFill>
                  <a:prstDash val="solid"/>
                  <a:round/>
                  <a:headEnd type="none" w="sm" len="sm"/>
                  <a:tailEnd type="none" w="sm" len="sm"/>
                </a:ln>
                <a:solidFill>
                  <a:srgbClr val="FFFFFF"/>
                </a:solidFill>
                <a:latin typeface="Roboto Slab"/>
              </a:rPr>
            </a:br>
            <a:r>
              <a:rPr b="1" i="0">
                <a:ln w="9525" cap="flat" cmpd="sng">
                  <a:solidFill>
                    <a:schemeClr val="dk2"/>
                  </a:solidFill>
                  <a:prstDash val="solid"/>
                  <a:round/>
                  <a:headEnd type="none" w="sm" len="sm"/>
                  <a:tailEnd type="none" w="sm" len="sm"/>
                </a:ln>
                <a:solidFill>
                  <a:srgbClr val="FFFFFF"/>
                </a:solidFill>
                <a:latin typeface="Roboto Slab"/>
              </a:rPr>
              <a:t>La Jolla Kelp Forest:</a:t>
            </a:r>
            <a:br>
              <a:rPr b="1" i="0">
                <a:ln w="9525" cap="flat" cmpd="sng">
                  <a:solidFill>
                    <a:schemeClr val="dk2"/>
                  </a:solidFill>
                  <a:prstDash val="solid"/>
                  <a:round/>
                  <a:headEnd type="none" w="sm" len="sm"/>
                  <a:tailEnd type="none" w="sm" len="sm"/>
                </a:ln>
                <a:solidFill>
                  <a:srgbClr val="FFFFFF"/>
                </a:solidFill>
                <a:latin typeface="Roboto Slab"/>
              </a:rPr>
            </a:br>
            <a:r>
              <a:rPr b="1" i="0">
                <a:ln w="9525" cap="flat" cmpd="sng">
                  <a:solidFill>
                    <a:schemeClr val="dk2"/>
                  </a:solidFill>
                  <a:prstDash val="solid"/>
                  <a:round/>
                  <a:headEnd type="none" w="sm" len="sm"/>
                  <a:tailEnd type="none" w="sm" len="sm"/>
                </a:ln>
                <a:solidFill>
                  <a:srgbClr val="FFFFFF"/>
                </a:solidFill>
                <a:latin typeface="Roboto Slab"/>
              </a:rPr>
              <a:t>2015 - Present</a:t>
            </a:r>
          </a:p>
        </p:txBody>
      </p:sp>
      <p:sp>
        <p:nvSpPr>
          <p:cNvPr id="64" name="Google Shape;64;p13"/>
          <p:cNvSpPr/>
          <p:nvPr/>
        </p:nvSpPr>
        <p:spPr>
          <a:xfrm>
            <a:off x="3131913" y="4204011"/>
            <a:ext cx="2880150" cy="1490504"/>
          </a:xfrm>
          <a:prstGeom prst="rect">
            <a:avLst/>
          </a:prstGeom>
        </p:spPr>
        <p:txBody>
          <a:bodyPr>
            <a:prstTxWarp prst="textPlain">
              <a:avLst/>
            </a:prstTxWarp>
          </a:bodyPr>
          <a:lstStyle/>
          <a:p>
            <a:pPr lvl="0" algn="ctr"/>
            <a:r>
              <a:rPr b="1" i="0" dirty="0">
                <a:ln w="9525" cap="flat" cmpd="sng">
                  <a:solidFill>
                    <a:srgbClr val="000000"/>
                  </a:solidFill>
                  <a:prstDash val="solid"/>
                  <a:round/>
                  <a:headEnd type="none" w="sm" len="sm"/>
                  <a:tailEnd type="none" w="sm" len="sm"/>
                </a:ln>
                <a:solidFill>
                  <a:srgbClr val="FFFFFF"/>
                </a:solidFill>
                <a:latin typeface="Roboto Slab"/>
              </a:rPr>
              <a:t>Annette Brennan</a:t>
            </a:r>
            <a:endParaRPr lang="en-US" b="1" i="0" dirty="0">
              <a:ln w="9525" cap="flat" cmpd="sng">
                <a:solidFill>
                  <a:srgbClr val="000000"/>
                </a:solidFill>
                <a:prstDash val="solid"/>
                <a:round/>
                <a:headEnd type="none" w="sm" len="sm"/>
                <a:tailEnd type="none" w="sm" len="sm"/>
              </a:ln>
              <a:solidFill>
                <a:srgbClr val="FFFFFF"/>
              </a:solidFill>
              <a:latin typeface="Roboto Slab"/>
            </a:endParaRPr>
          </a:p>
          <a:p>
            <a:pPr lvl="0" algn="ctr"/>
            <a:r>
              <a:rPr lang="en-US" b="1" dirty="0">
                <a:ln w="9525" cap="flat" cmpd="sng">
                  <a:solidFill>
                    <a:srgbClr val="000000"/>
                  </a:solidFill>
                  <a:prstDash val="solid"/>
                  <a:round/>
                  <a:headEnd type="none" w="sm" len="sm"/>
                  <a:tailEnd type="none" w="sm" len="sm"/>
                </a:ln>
                <a:solidFill>
                  <a:srgbClr val="FFFFFF"/>
                </a:solidFill>
                <a:latin typeface="Roboto Slab"/>
              </a:rPr>
              <a:t>Camille Pagniello</a:t>
            </a:r>
            <a:br>
              <a:rPr b="1" i="0" dirty="0">
                <a:ln w="9525" cap="flat" cmpd="sng">
                  <a:solidFill>
                    <a:srgbClr val="000000"/>
                  </a:solidFill>
                  <a:prstDash val="solid"/>
                  <a:round/>
                  <a:headEnd type="none" w="sm" len="sm"/>
                  <a:tailEnd type="none" w="sm" len="sm"/>
                </a:ln>
                <a:solidFill>
                  <a:srgbClr val="FFFFFF"/>
                </a:solidFill>
                <a:latin typeface="Roboto Slab"/>
              </a:rPr>
            </a:br>
            <a:r>
              <a:rPr b="1" i="0" dirty="0">
                <a:ln w="9525" cap="flat" cmpd="sng">
                  <a:solidFill>
                    <a:srgbClr val="000000"/>
                  </a:solidFill>
                  <a:prstDash val="solid"/>
                  <a:round/>
                  <a:headEnd type="none" w="sm" len="sm"/>
                  <a:tailEnd type="none" w="sm" len="sm"/>
                </a:ln>
                <a:solidFill>
                  <a:srgbClr val="FFFFFF"/>
                </a:solidFill>
                <a:latin typeface="Roboto Slab"/>
              </a:rPr>
              <a:t>Jack Butler</a:t>
            </a:r>
            <a:br>
              <a:rPr b="1" i="0" dirty="0">
                <a:ln w="9525" cap="flat" cmpd="sng">
                  <a:solidFill>
                    <a:srgbClr val="000000"/>
                  </a:solidFill>
                  <a:prstDash val="solid"/>
                  <a:round/>
                  <a:headEnd type="none" w="sm" len="sm"/>
                  <a:tailEnd type="none" w="sm" len="sm"/>
                </a:ln>
                <a:solidFill>
                  <a:srgbClr val="FFFFFF"/>
                </a:solidFill>
                <a:latin typeface="Roboto Slab"/>
              </a:rPr>
            </a:br>
            <a:r>
              <a:rPr b="1" i="0" dirty="0">
                <a:ln w="9525" cap="flat" cmpd="sng">
                  <a:solidFill>
                    <a:srgbClr val="000000"/>
                  </a:solidFill>
                  <a:prstDash val="solid"/>
                  <a:round/>
                  <a:headEnd type="none" w="sm" len="sm"/>
                  <a:tailEnd type="none" w="sm" len="sm"/>
                </a:ln>
                <a:solidFill>
                  <a:srgbClr val="FFFFFF"/>
                </a:solidFill>
                <a:latin typeface="Roboto Slab"/>
              </a:rPr>
              <a:t>Ana  </a:t>
            </a:r>
            <a:r>
              <a:rPr b="1" i="0" dirty="0" err="1">
                <a:ln w="9525" cap="flat" cmpd="sng">
                  <a:solidFill>
                    <a:srgbClr val="000000"/>
                  </a:solidFill>
                  <a:prstDash val="solid"/>
                  <a:round/>
                  <a:headEnd type="none" w="sm" len="sm"/>
                  <a:tailEnd type="none" w="sm" len="sm"/>
                </a:ln>
                <a:solidFill>
                  <a:srgbClr val="FFFFFF"/>
                </a:solidFill>
                <a:latin typeface="Roboto Slab"/>
              </a:rPr>
              <a:t>Širović</a:t>
            </a:r>
            <a:endParaRPr b="1" i="0" dirty="0">
              <a:ln w="9525" cap="flat" cmpd="sng">
                <a:solidFill>
                  <a:srgbClr val="000000"/>
                </a:solidFill>
                <a:prstDash val="solid"/>
                <a:round/>
                <a:headEnd type="none" w="sm" len="sm"/>
                <a:tailEnd type="none" w="sm" len="sm"/>
              </a:ln>
              <a:solidFill>
                <a:srgbClr val="FFFFFF"/>
              </a:solidFill>
              <a:latin typeface="Roboto Slab"/>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2"/>
          <p:cNvSpPr txBox="1">
            <a:spLocks noGrp="1"/>
          </p:cNvSpPr>
          <p:nvPr>
            <p:ph type="title"/>
          </p:nvPr>
        </p:nvSpPr>
        <p:spPr>
          <a:xfrm>
            <a:off x="387900" y="610700"/>
            <a:ext cx="8368200" cy="91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144" name="Google Shape;144;p22"/>
          <p:cNvSpPr txBox="1">
            <a:spLocks noGrp="1"/>
          </p:cNvSpPr>
          <p:nvPr>
            <p:ph type="body" idx="1"/>
          </p:nvPr>
        </p:nvSpPr>
        <p:spPr>
          <a:xfrm>
            <a:off x="387900" y="1986432"/>
            <a:ext cx="8368200" cy="410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3"/>
          <p:cNvSpPr txBox="1">
            <a:spLocks noGrp="1"/>
          </p:cNvSpPr>
          <p:nvPr>
            <p:ph type="title"/>
          </p:nvPr>
        </p:nvSpPr>
        <p:spPr>
          <a:xfrm>
            <a:off x="387900" y="610700"/>
            <a:ext cx="8368200" cy="91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Objective</a:t>
            </a:r>
            <a:endParaRPr/>
          </a:p>
        </p:txBody>
      </p:sp>
      <p:sp>
        <p:nvSpPr>
          <p:cNvPr id="150" name="Google Shape;150;p23"/>
          <p:cNvSpPr txBox="1">
            <a:spLocks noGrp="1"/>
          </p:cNvSpPr>
          <p:nvPr>
            <p:ph type="body" idx="1"/>
          </p:nvPr>
        </p:nvSpPr>
        <p:spPr>
          <a:xfrm>
            <a:off x="387900" y="1986433"/>
            <a:ext cx="3999900" cy="4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u="sng"/>
              <a:t>Existing Data</a:t>
            </a:r>
            <a:endParaRPr sz="1800" u="sng"/>
          </a:p>
          <a:p>
            <a:pPr marL="0" lvl="0" indent="0" algn="l" rtl="0">
              <a:spcBef>
                <a:spcPts val="0"/>
              </a:spcBef>
              <a:spcAft>
                <a:spcPts val="0"/>
              </a:spcAft>
              <a:buNone/>
            </a:pPr>
            <a:endParaRPr/>
          </a:p>
          <a:p>
            <a:pPr marL="0" lvl="0" indent="0" algn="l" rtl="0">
              <a:spcBef>
                <a:spcPts val="0"/>
              </a:spcBef>
              <a:spcAft>
                <a:spcPts val="0"/>
              </a:spcAft>
              <a:buNone/>
            </a:pPr>
            <a:r>
              <a:rPr lang="en" sz="1600"/>
              <a:t>What are the trends of these calls?</a:t>
            </a:r>
            <a:endParaRPr sz="1600"/>
          </a:p>
          <a:p>
            <a:pPr marL="457200" lvl="0" indent="-330200" algn="l" rtl="0">
              <a:spcBef>
                <a:spcPts val="0"/>
              </a:spcBef>
              <a:spcAft>
                <a:spcPts val="0"/>
              </a:spcAft>
              <a:buSzPts val="1600"/>
              <a:buChar char="●"/>
            </a:pPr>
            <a:r>
              <a:rPr lang="en" sz="1600"/>
              <a:t>Diel</a:t>
            </a:r>
            <a:endParaRPr sz="1600"/>
          </a:p>
          <a:p>
            <a:pPr marL="457200" lvl="0" indent="-330200" algn="l" rtl="0">
              <a:spcBef>
                <a:spcPts val="0"/>
              </a:spcBef>
              <a:spcAft>
                <a:spcPts val="0"/>
              </a:spcAft>
              <a:buSzPts val="1600"/>
              <a:buChar char="●"/>
            </a:pPr>
            <a:r>
              <a:rPr lang="en" sz="1600"/>
              <a:t>Spatial</a:t>
            </a:r>
            <a:endParaRPr sz="1600"/>
          </a:p>
          <a:p>
            <a:pPr marL="457200" lvl="0" indent="-330200" algn="l" rtl="0">
              <a:spcBef>
                <a:spcPts val="0"/>
              </a:spcBef>
              <a:spcAft>
                <a:spcPts val="0"/>
              </a:spcAft>
              <a:buSzPts val="1600"/>
              <a:buChar char="●"/>
            </a:pPr>
            <a:r>
              <a:rPr lang="en" sz="1600"/>
              <a:t>Annual</a:t>
            </a:r>
            <a:endParaRPr sz="160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1600"/>
              </a:spcAft>
              <a:buNone/>
            </a:pPr>
            <a:endParaRPr/>
          </a:p>
        </p:txBody>
      </p:sp>
      <p:sp>
        <p:nvSpPr>
          <p:cNvPr id="151" name="Google Shape;151;p23"/>
          <p:cNvSpPr txBox="1">
            <a:spLocks noGrp="1"/>
          </p:cNvSpPr>
          <p:nvPr>
            <p:ph type="body" idx="2"/>
          </p:nvPr>
        </p:nvSpPr>
        <p:spPr>
          <a:xfrm>
            <a:off x="4756200" y="1986433"/>
            <a:ext cx="3999900" cy="4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u="sng"/>
              <a:t>Field Work</a:t>
            </a:r>
            <a:endParaRPr sz="1800" u="sng"/>
          </a:p>
          <a:p>
            <a:pPr marL="0" lvl="0" indent="0" algn="l" rtl="0">
              <a:spcBef>
                <a:spcPts val="1600"/>
              </a:spcBef>
              <a:spcAft>
                <a:spcPts val="0"/>
              </a:spcAft>
              <a:buNone/>
            </a:pPr>
            <a:r>
              <a:rPr lang="en" sz="1600"/>
              <a:t>Where is the chorus being made?</a:t>
            </a:r>
            <a:endParaRPr sz="1600"/>
          </a:p>
          <a:p>
            <a:pPr marL="0" lvl="0" indent="0" algn="l" rtl="0">
              <a:spcBef>
                <a:spcPts val="0"/>
              </a:spcBef>
              <a:spcAft>
                <a:spcPts val="0"/>
              </a:spcAft>
              <a:buNone/>
            </a:pPr>
            <a:br>
              <a:rPr lang="en" sz="1600"/>
            </a:br>
            <a:r>
              <a:rPr lang="en" sz="1600"/>
              <a:t>Who is making the chorus?</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4"/>
          <p:cNvSpPr txBox="1">
            <a:spLocks noGrp="1"/>
          </p:cNvSpPr>
          <p:nvPr>
            <p:ph type="title"/>
          </p:nvPr>
        </p:nvSpPr>
        <p:spPr>
          <a:xfrm>
            <a:off x="387900" y="610700"/>
            <a:ext cx="8368200" cy="91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Logging Existing Data</a:t>
            </a:r>
            <a:endParaRPr/>
          </a:p>
        </p:txBody>
      </p:sp>
      <p:sp>
        <p:nvSpPr>
          <p:cNvPr id="157" name="Google Shape;157;p24"/>
          <p:cNvSpPr txBox="1">
            <a:spLocks noGrp="1"/>
          </p:cNvSpPr>
          <p:nvPr>
            <p:ph type="body" idx="1"/>
          </p:nvPr>
        </p:nvSpPr>
        <p:spPr>
          <a:xfrm>
            <a:off x="5159225" y="1556450"/>
            <a:ext cx="3927600" cy="162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May 2015: </a:t>
            </a:r>
            <a:r>
              <a:rPr lang="en" sz="1600"/>
              <a:t>5 Days Each - Site A &amp; B</a:t>
            </a:r>
            <a:endParaRPr sz="1600"/>
          </a:p>
          <a:p>
            <a:pPr marL="0" lvl="0" indent="0" algn="l" rtl="0">
              <a:spcBef>
                <a:spcPts val="1600"/>
              </a:spcBef>
              <a:spcAft>
                <a:spcPts val="0"/>
              </a:spcAft>
              <a:buNone/>
            </a:pPr>
            <a:r>
              <a:rPr lang="en"/>
              <a:t>May 2016: </a:t>
            </a:r>
            <a:r>
              <a:rPr lang="en" sz="1600"/>
              <a:t>15 Days Site B</a:t>
            </a:r>
            <a:endParaRPr sz="1600"/>
          </a:p>
          <a:p>
            <a:pPr marL="0" lvl="0" indent="0" algn="l" rtl="0">
              <a:spcBef>
                <a:spcPts val="1600"/>
              </a:spcBef>
              <a:spcAft>
                <a:spcPts val="1600"/>
              </a:spcAft>
              <a:buNone/>
            </a:pPr>
            <a:r>
              <a:rPr lang="en"/>
              <a:t>May 2017: </a:t>
            </a:r>
            <a:r>
              <a:rPr lang="en" sz="1600"/>
              <a:t>16 Days Site B</a:t>
            </a:r>
            <a:endParaRPr sz="1600"/>
          </a:p>
        </p:txBody>
      </p:sp>
      <p:pic>
        <p:nvPicPr>
          <p:cNvPr id="158" name="Google Shape;158;p24"/>
          <p:cNvPicPr preferRelativeResize="0"/>
          <p:nvPr/>
        </p:nvPicPr>
        <p:blipFill>
          <a:blip r:embed="rId3">
            <a:alphaModFix/>
          </a:blip>
          <a:stretch>
            <a:fillRect/>
          </a:stretch>
        </p:blipFill>
        <p:spPr>
          <a:xfrm>
            <a:off x="3590450" y="3209600"/>
            <a:ext cx="5553550" cy="3648399"/>
          </a:xfrm>
          <a:prstGeom prst="rect">
            <a:avLst/>
          </a:prstGeom>
          <a:noFill/>
          <a:ln>
            <a:noFill/>
          </a:ln>
        </p:spPr>
      </p:pic>
      <p:sp>
        <p:nvSpPr>
          <p:cNvPr id="159" name="Google Shape;159;p24"/>
          <p:cNvSpPr txBox="1"/>
          <p:nvPr/>
        </p:nvSpPr>
        <p:spPr>
          <a:xfrm>
            <a:off x="4873000" y="4865950"/>
            <a:ext cx="635400" cy="335700"/>
          </a:xfrm>
          <a:prstGeom prst="rect">
            <a:avLst/>
          </a:prstGeom>
          <a:solidFill>
            <a:srgbClr val="D0E0E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Site A</a:t>
            </a:r>
            <a:endParaRPr sz="1200"/>
          </a:p>
        </p:txBody>
      </p:sp>
      <p:sp>
        <p:nvSpPr>
          <p:cNvPr id="160" name="Google Shape;160;p24"/>
          <p:cNvSpPr txBox="1"/>
          <p:nvPr/>
        </p:nvSpPr>
        <p:spPr>
          <a:xfrm>
            <a:off x="4894600" y="5852052"/>
            <a:ext cx="592200" cy="335700"/>
          </a:xfrm>
          <a:prstGeom prst="rect">
            <a:avLst/>
          </a:prstGeom>
          <a:solidFill>
            <a:srgbClr val="D0E0E3"/>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Site B</a:t>
            </a:r>
            <a:endParaRPr sz="1200"/>
          </a:p>
        </p:txBody>
      </p:sp>
      <p:pic>
        <p:nvPicPr>
          <p:cNvPr id="161" name="Google Shape;161;p24"/>
          <p:cNvPicPr preferRelativeResize="0"/>
          <p:nvPr/>
        </p:nvPicPr>
        <p:blipFill>
          <a:blip r:embed="rId4">
            <a:alphaModFix/>
          </a:blip>
          <a:stretch>
            <a:fillRect/>
          </a:stretch>
        </p:blipFill>
        <p:spPr>
          <a:xfrm rot="1423653">
            <a:off x="1142067" y="2970330"/>
            <a:ext cx="899790" cy="378857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5"/>
          <p:cNvSpPr txBox="1">
            <a:spLocks noGrp="1"/>
          </p:cNvSpPr>
          <p:nvPr>
            <p:ph type="title"/>
          </p:nvPr>
        </p:nvSpPr>
        <p:spPr>
          <a:xfrm>
            <a:off x="387900" y="610700"/>
            <a:ext cx="8368200" cy="91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100 Hz Call, 2015, Site A</a:t>
            </a:r>
            <a:endParaRPr/>
          </a:p>
        </p:txBody>
      </p:sp>
      <p:pic>
        <p:nvPicPr>
          <p:cNvPr id="167" name="Google Shape;167;p25"/>
          <p:cNvPicPr preferRelativeResize="0"/>
          <p:nvPr/>
        </p:nvPicPr>
        <p:blipFill>
          <a:blip r:embed="rId3">
            <a:alphaModFix/>
          </a:blip>
          <a:stretch>
            <a:fillRect/>
          </a:stretch>
        </p:blipFill>
        <p:spPr>
          <a:xfrm>
            <a:off x="387900" y="2041525"/>
            <a:ext cx="8368203" cy="42581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6"/>
          <p:cNvSpPr txBox="1">
            <a:spLocks noGrp="1"/>
          </p:cNvSpPr>
          <p:nvPr>
            <p:ph type="title"/>
          </p:nvPr>
        </p:nvSpPr>
        <p:spPr>
          <a:xfrm>
            <a:off x="387900" y="610700"/>
            <a:ext cx="8368200" cy="91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Diel Trend: 100 Hz Call</a:t>
            </a:r>
            <a:endParaRPr/>
          </a:p>
        </p:txBody>
      </p:sp>
      <p:pic>
        <p:nvPicPr>
          <p:cNvPr id="173" name="Google Shape;173;p26"/>
          <p:cNvPicPr preferRelativeResize="0"/>
          <p:nvPr/>
        </p:nvPicPr>
        <p:blipFill>
          <a:blip r:embed="rId3">
            <a:alphaModFix/>
          </a:blip>
          <a:stretch>
            <a:fillRect/>
          </a:stretch>
        </p:blipFill>
        <p:spPr>
          <a:xfrm>
            <a:off x="387909" y="2000375"/>
            <a:ext cx="8368203" cy="4321653"/>
          </a:xfrm>
          <a:prstGeom prst="rect">
            <a:avLst/>
          </a:prstGeom>
          <a:noFill/>
          <a:ln>
            <a:noFill/>
          </a:ln>
        </p:spPr>
      </p:pic>
      <p:sp>
        <p:nvSpPr>
          <p:cNvPr id="174" name="Google Shape;174;p26"/>
          <p:cNvSpPr txBox="1"/>
          <p:nvPr/>
        </p:nvSpPr>
        <p:spPr>
          <a:xfrm>
            <a:off x="3299850" y="1525400"/>
            <a:ext cx="2544300" cy="4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2015 Site B</a:t>
            </a:r>
            <a:endParaRPr>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387900" y="0"/>
            <a:ext cx="8368200" cy="91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Spatial Trend: 100 Hz Call 2015</a:t>
            </a:r>
            <a:endParaRPr/>
          </a:p>
        </p:txBody>
      </p:sp>
      <p:sp>
        <p:nvSpPr>
          <p:cNvPr id="180" name="Google Shape;180;p27"/>
          <p:cNvSpPr txBox="1"/>
          <p:nvPr/>
        </p:nvSpPr>
        <p:spPr>
          <a:xfrm>
            <a:off x="4148923" y="3767846"/>
            <a:ext cx="1109700" cy="40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2015 Site B</a:t>
            </a:r>
            <a:endParaRPr>
              <a:solidFill>
                <a:srgbClr val="FFFFFF"/>
              </a:solidFill>
            </a:endParaRPr>
          </a:p>
        </p:txBody>
      </p:sp>
      <p:sp>
        <p:nvSpPr>
          <p:cNvPr id="181" name="Google Shape;181;p27"/>
          <p:cNvSpPr txBox="1"/>
          <p:nvPr/>
        </p:nvSpPr>
        <p:spPr>
          <a:xfrm>
            <a:off x="3913363" y="722534"/>
            <a:ext cx="1317300" cy="40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2015 Site A</a:t>
            </a:r>
            <a:endParaRPr>
              <a:solidFill>
                <a:srgbClr val="FFFFFF"/>
              </a:solidFill>
            </a:endParaRPr>
          </a:p>
        </p:txBody>
      </p:sp>
      <p:pic>
        <p:nvPicPr>
          <p:cNvPr id="182" name="Google Shape;182;p27"/>
          <p:cNvPicPr preferRelativeResize="0"/>
          <p:nvPr/>
        </p:nvPicPr>
        <p:blipFill>
          <a:blip r:embed="rId3">
            <a:alphaModFix/>
          </a:blip>
          <a:stretch>
            <a:fillRect/>
          </a:stretch>
        </p:blipFill>
        <p:spPr>
          <a:xfrm>
            <a:off x="1878550" y="1033604"/>
            <a:ext cx="5386882" cy="2741101"/>
          </a:xfrm>
          <a:prstGeom prst="rect">
            <a:avLst/>
          </a:prstGeom>
          <a:noFill/>
          <a:ln>
            <a:noFill/>
          </a:ln>
        </p:spPr>
      </p:pic>
      <p:pic>
        <p:nvPicPr>
          <p:cNvPr id="183" name="Google Shape;183;p27"/>
          <p:cNvPicPr preferRelativeResize="0"/>
          <p:nvPr/>
        </p:nvPicPr>
        <p:blipFill>
          <a:blip r:embed="rId4">
            <a:alphaModFix/>
          </a:blip>
          <a:stretch>
            <a:fillRect/>
          </a:stretch>
        </p:blipFill>
        <p:spPr>
          <a:xfrm>
            <a:off x="1878578" y="4076016"/>
            <a:ext cx="5386874" cy="278198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8"/>
          <p:cNvSpPr txBox="1">
            <a:spLocks noGrp="1"/>
          </p:cNvSpPr>
          <p:nvPr>
            <p:ph type="title"/>
          </p:nvPr>
        </p:nvSpPr>
        <p:spPr>
          <a:xfrm>
            <a:off x="387900" y="0"/>
            <a:ext cx="8368200" cy="91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Annual Trend: 100 Hz Call Site B</a:t>
            </a:r>
            <a:endParaRPr/>
          </a:p>
        </p:txBody>
      </p:sp>
      <p:sp>
        <p:nvSpPr>
          <p:cNvPr id="189" name="Google Shape;189;p28"/>
          <p:cNvSpPr txBox="1"/>
          <p:nvPr/>
        </p:nvSpPr>
        <p:spPr>
          <a:xfrm>
            <a:off x="3913350" y="4302550"/>
            <a:ext cx="1317300" cy="45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2017 </a:t>
            </a:r>
            <a:endParaRPr>
              <a:solidFill>
                <a:srgbClr val="FFFFFF"/>
              </a:solidFill>
            </a:endParaRPr>
          </a:p>
        </p:txBody>
      </p:sp>
      <p:sp>
        <p:nvSpPr>
          <p:cNvPr id="190" name="Google Shape;190;p28"/>
          <p:cNvSpPr txBox="1"/>
          <p:nvPr/>
        </p:nvSpPr>
        <p:spPr>
          <a:xfrm>
            <a:off x="6118750" y="1525175"/>
            <a:ext cx="1317300" cy="45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2016 </a:t>
            </a:r>
            <a:endParaRPr>
              <a:solidFill>
                <a:srgbClr val="FFFFFF"/>
              </a:solidFill>
            </a:endParaRPr>
          </a:p>
        </p:txBody>
      </p:sp>
      <p:sp>
        <p:nvSpPr>
          <p:cNvPr id="191" name="Google Shape;191;p28"/>
          <p:cNvSpPr txBox="1"/>
          <p:nvPr/>
        </p:nvSpPr>
        <p:spPr>
          <a:xfrm>
            <a:off x="1475900" y="1525175"/>
            <a:ext cx="1317300" cy="45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2015</a:t>
            </a:r>
            <a:endParaRPr>
              <a:solidFill>
                <a:srgbClr val="FFFFFF"/>
              </a:solidFill>
            </a:endParaRPr>
          </a:p>
        </p:txBody>
      </p:sp>
      <p:pic>
        <p:nvPicPr>
          <p:cNvPr id="192" name="Google Shape;192;p28"/>
          <p:cNvPicPr preferRelativeResize="0"/>
          <p:nvPr/>
        </p:nvPicPr>
        <p:blipFill>
          <a:blip r:embed="rId3">
            <a:alphaModFix/>
          </a:blip>
          <a:stretch>
            <a:fillRect/>
          </a:stretch>
        </p:blipFill>
        <p:spPr>
          <a:xfrm>
            <a:off x="223888" y="1832063"/>
            <a:ext cx="4174898" cy="2156074"/>
          </a:xfrm>
          <a:prstGeom prst="rect">
            <a:avLst/>
          </a:prstGeom>
          <a:noFill/>
          <a:ln>
            <a:noFill/>
          </a:ln>
        </p:spPr>
      </p:pic>
      <p:pic>
        <p:nvPicPr>
          <p:cNvPr id="193" name="Google Shape;193;p28"/>
          <p:cNvPicPr preferRelativeResize="0"/>
          <p:nvPr/>
        </p:nvPicPr>
        <p:blipFill>
          <a:blip r:embed="rId4">
            <a:alphaModFix/>
          </a:blip>
          <a:stretch>
            <a:fillRect/>
          </a:stretch>
        </p:blipFill>
        <p:spPr>
          <a:xfrm>
            <a:off x="2453413" y="4618800"/>
            <a:ext cx="4237176" cy="2156074"/>
          </a:xfrm>
          <a:prstGeom prst="rect">
            <a:avLst/>
          </a:prstGeom>
          <a:noFill/>
          <a:ln>
            <a:noFill/>
          </a:ln>
        </p:spPr>
      </p:pic>
      <p:pic>
        <p:nvPicPr>
          <p:cNvPr id="194" name="Google Shape;194;p28"/>
          <p:cNvPicPr preferRelativeResize="0"/>
          <p:nvPr/>
        </p:nvPicPr>
        <p:blipFill>
          <a:blip r:embed="rId5">
            <a:alphaModFix/>
          </a:blip>
          <a:stretch>
            <a:fillRect/>
          </a:stretch>
        </p:blipFill>
        <p:spPr>
          <a:xfrm>
            <a:off x="4691187" y="1828924"/>
            <a:ext cx="4237176" cy="215607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9"/>
          <p:cNvSpPr txBox="1">
            <a:spLocks noGrp="1"/>
          </p:cNvSpPr>
          <p:nvPr>
            <p:ph type="title"/>
          </p:nvPr>
        </p:nvSpPr>
        <p:spPr>
          <a:xfrm>
            <a:off x="387900" y="610700"/>
            <a:ext cx="8368200" cy="91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Diel Trend: 300-500 Hz Call</a:t>
            </a:r>
            <a:endParaRPr/>
          </a:p>
        </p:txBody>
      </p:sp>
      <p:pic>
        <p:nvPicPr>
          <p:cNvPr id="200" name="Google Shape;200;p29"/>
          <p:cNvPicPr preferRelativeResize="0"/>
          <p:nvPr/>
        </p:nvPicPr>
        <p:blipFill>
          <a:blip r:embed="rId3">
            <a:alphaModFix/>
          </a:blip>
          <a:stretch>
            <a:fillRect/>
          </a:stretch>
        </p:blipFill>
        <p:spPr>
          <a:xfrm>
            <a:off x="387909" y="2000375"/>
            <a:ext cx="8368203" cy="4321653"/>
          </a:xfrm>
          <a:prstGeom prst="rect">
            <a:avLst/>
          </a:prstGeom>
          <a:noFill/>
          <a:ln>
            <a:noFill/>
          </a:ln>
        </p:spPr>
      </p:pic>
      <p:sp>
        <p:nvSpPr>
          <p:cNvPr id="201" name="Google Shape;201;p29"/>
          <p:cNvSpPr txBox="1"/>
          <p:nvPr/>
        </p:nvSpPr>
        <p:spPr>
          <a:xfrm>
            <a:off x="3299850" y="1525400"/>
            <a:ext cx="2544300" cy="4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2015 Site A</a:t>
            </a:r>
            <a:endParaRPr>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0"/>
          <p:cNvSpPr txBox="1">
            <a:spLocks noGrp="1"/>
          </p:cNvSpPr>
          <p:nvPr>
            <p:ph type="title"/>
          </p:nvPr>
        </p:nvSpPr>
        <p:spPr>
          <a:xfrm>
            <a:off x="387900" y="0"/>
            <a:ext cx="8368200" cy="91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Spatial Trend: 300-500 Hz Call 2015</a:t>
            </a:r>
            <a:endParaRPr/>
          </a:p>
        </p:txBody>
      </p:sp>
      <p:sp>
        <p:nvSpPr>
          <p:cNvPr id="207" name="Google Shape;207;p30"/>
          <p:cNvSpPr txBox="1"/>
          <p:nvPr/>
        </p:nvSpPr>
        <p:spPr>
          <a:xfrm>
            <a:off x="4148923" y="3815852"/>
            <a:ext cx="1109700" cy="40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2015 Site B</a:t>
            </a:r>
            <a:endParaRPr>
              <a:solidFill>
                <a:srgbClr val="FFFFFF"/>
              </a:solidFill>
            </a:endParaRPr>
          </a:p>
        </p:txBody>
      </p:sp>
      <p:sp>
        <p:nvSpPr>
          <p:cNvPr id="208" name="Google Shape;208;p30"/>
          <p:cNvSpPr txBox="1"/>
          <p:nvPr/>
        </p:nvSpPr>
        <p:spPr>
          <a:xfrm>
            <a:off x="3913363" y="791114"/>
            <a:ext cx="1317300" cy="40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2015 Site A</a:t>
            </a:r>
            <a:endParaRPr>
              <a:solidFill>
                <a:srgbClr val="FFFFFF"/>
              </a:solidFill>
            </a:endParaRPr>
          </a:p>
        </p:txBody>
      </p:sp>
      <p:pic>
        <p:nvPicPr>
          <p:cNvPr id="209" name="Google Shape;209;p30"/>
          <p:cNvPicPr preferRelativeResize="0"/>
          <p:nvPr/>
        </p:nvPicPr>
        <p:blipFill>
          <a:blip r:embed="rId3">
            <a:alphaModFix/>
          </a:blip>
          <a:stretch>
            <a:fillRect/>
          </a:stretch>
        </p:blipFill>
        <p:spPr>
          <a:xfrm>
            <a:off x="1878575" y="1088477"/>
            <a:ext cx="5386874" cy="2741109"/>
          </a:xfrm>
          <a:prstGeom prst="rect">
            <a:avLst/>
          </a:prstGeom>
          <a:noFill/>
          <a:ln>
            <a:noFill/>
          </a:ln>
        </p:spPr>
      </p:pic>
      <p:pic>
        <p:nvPicPr>
          <p:cNvPr id="210" name="Google Shape;210;p30"/>
          <p:cNvPicPr preferRelativeResize="0"/>
          <p:nvPr/>
        </p:nvPicPr>
        <p:blipFill>
          <a:blip r:embed="rId4">
            <a:alphaModFix/>
          </a:blip>
          <a:stretch>
            <a:fillRect/>
          </a:stretch>
        </p:blipFill>
        <p:spPr>
          <a:xfrm>
            <a:off x="1845900" y="4100250"/>
            <a:ext cx="5419552" cy="275775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1"/>
          <p:cNvSpPr txBox="1">
            <a:spLocks noGrp="1"/>
          </p:cNvSpPr>
          <p:nvPr>
            <p:ph type="title"/>
          </p:nvPr>
        </p:nvSpPr>
        <p:spPr>
          <a:xfrm>
            <a:off x="387900" y="-84250"/>
            <a:ext cx="8368200" cy="91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Annual Trend: 300-500 Hz Call Site B</a:t>
            </a:r>
            <a:endParaRPr/>
          </a:p>
        </p:txBody>
      </p:sp>
      <p:sp>
        <p:nvSpPr>
          <p:cNvPr id="216" name="Google Shape;216;p31"/>
          <p:cNvSpPr txBox="1"/>
          <p:nvPr/>
        </p:nvSpPr>
        <p:spPr>
          <a:xfrm>
            <a:off x="1527175" y="1542500"/>
            <a:ext cx="1317300" cy="41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2015 Site B</a:t>
            </a:r>
            <a:endParaRPr>
              <a:solidFill>
                <a:srgbClr val="FFFFFF"/>
              </a:solidFill>
            </a:endParaRPr>
          </a:p>
        </p:txBody>
      </p:sp>
      <p:sp>
        <p:nvSpPr>
          <p:cNvPr id="217" name="Google Shape;217;p31"/>
          <p:cNvSpPr txBox="1"/>
          <p:nvPr/>
        </p:nvSpPr>
        <p:spPr>
          <a:xfrm>
            <a:off x="6293500" y="1542500"/>
            <a:ext cx="1317300" cy="62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2016 Site B</a:t>
            </a:r>
            <a:endParaRPr>
              <a:solidFill>
                <a:srgbClr val="FFFFFF"/>
              </a:solidFill>
            </a:endParaRPr>
          </a:p>
        </p:txBody>
      </p:sp>
      <p:sp>
        <p:nvSpPr>
          <p:cNvPr id="218" name="Google Shape;218;p31"/>
          <p:cNvSpPr txBox="1"/>
          <p:nvPr/>
        </p:nvSpPr>
        <p:spPr>
          <a:xfrm>
            <a:off x="3913350" y="4242550"/>
            <a:ext cx="1317300" cy="30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2017 Site B</a:t>
            </a:r>
            <a:endParaRPr>
              <a:solidFill>
                <a:srgbClr val="FFFFFF"/>
              </a:solidFill>
            </a:endParaRPr>
          </a:p>
        </p:txBody>
      </p:sp>
      <p:pic>
        <p:nvPicPr>
          <p:cNvPr id="219" name="Google Shape;219;p31"/>
          <p:cNvPicPr preferRelativeResize="0"/>
          <p:nvPr/>
        </p:nvPicPr>
        <p:blipFill>
          <a:blip r:embed="rId3">
            <a:alphaModFix/>
          </a:blip>
          <a:stretch>
            <a:fillRect/>
          </a:stretch>
        </p:blipFill>
        <p:spPr>
          <a:xfrm>
            <a:off x="2394528" y="4547950"/>
            <a:ext cx="4354924" cy="2216001"/>
          </a:xfrm>
          <a:prstGeom prst="rect">
            <a:avLst/>
          </a:prstGeom>
          <a:noFill/>
          <a:ln>
            <a:noFill/>
          </a:ln>
        </p:spPr>
      </p:pic>
      <p:pic>
        <p:nvPicPr>
          <p:cNvPr id="220" name="Google Shape;220;p31"/>
          <p:cNvPicPr preferRelativeResize="0"/>
          <p:nvPr/>
        </p:nvPicPr>
        <p:blipFill>
          <a:blip r:embed="rId4">
            <a:alphaModFix/>
          </a:blip>
          <a:stretch>
            <a:fillRect/>
          </a:stretch>
        </p:blipFill>
        <p:spPr>
          <a:xfrm>
            <a:off x="8377" y="1885088"/>
            <a:ext cx="4354909" cy="2216001"/>
          </a:xfrm>
          <a:prstGeom prst="rect">
            <a:avLst/>
          </a:prstGeom>
          <a:noFill/>
          <a:ln>
            <a:noFill/>
          </a:ln>
        </p:spPr>
      </p:pic>
      <p:pic>
        <p:nvPicPr>
          <p:cNvPr id="221" name="Google Shape;221;p31"/>
          <p:cNvPicPr preferRelativeResize="0"/>
          <p:nvPr/>
        </p:nvPicPr>
        <p:blipFill>
          <a:blip r:embed="rId5">
            <a:alphaModFix/>
          </a:blip>
          <a:stretch>
            <a:fillRect/>
          </a:stretch>
        </p:blipFill>
        <p:spPr>
          <a:xfrm>
            <a:off x="4774683" y="1885100"/>
            <a:ext cx="4354931" cy="22160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387900" y="610700"/>
            <a:ext cx="8368200" cy="91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Fish Make Noise?</a:t>
            </a:r>
            <a:endParaRPr/>
          </a:p>
        </p:txBody>
      </p:sp>
      <p:pic>
        <p:nvPicPr>
          <p:cNvPr id="70" name="Google Shape;70;p14"/>
          <p:cNvPicPr preferRelativeResize="0"/>
          <p:nvPr/>
        </p:nvPicPr>
        <p:blipFill>
          <a:blip r:embed="rId3">
            <a:alphaModFix/>
          </a:blip>
          <a:stretch>
            <a:fillRect/>
          </a:stretch>
        </p:blipFill>
        <p:spPr>
          <a:xfrm>
            <a:off x="1579675" y="1996325"/>
            <a:ext cx="5062350" cy="38840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2"/>
          <p:cNvSpPr txBox="1">
            <a:spLocks noGrp="1"/>
          </p:cNvSpPr>
          <p:nvPr>
            <p:ph type="title"/>
          </p:nvPr>
        </p:nvSpPr>
        <p:spPr>
          <a:xfrm>
            <a:off x="387900" y="610700"/>
            <a:ext cx="8368200" cy="91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Conclusions...</a:t>
            </a:r>
            <a:endParaRPr/>
          </a:p>
        </p:txBody>
      </p:sp>
      <p:sp>
        <p:nvSpPr>
          <p:cNvPr id="227" name="Google Shape;227;p32"/>
          <p:cNvSpPr txBox="1">
            <a:spLocks noGrp="1"/>
          </p:cNvSpPr>
          <p:nvPr>
            <p:ph type="body" idx="1"/>
          </p:nvPr>
        </p:nvSpPr>
        <p:spPr>
          <a:xfrm>
            <a:off x="387900" y="1986433"/>
            <a:ext cx="3999900" cy="4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100 Hz Call</a:t>
            </a:r>
            <a:endParaRPr sz="2000"/>
          </a:p>
          <a:p>
            <a:pPr marL="0" lvl="0" indent="0" algn="l" rtl="0">
              <a:spcBef>
                <a:spcPts val="1600"/>
              </a:spcBef>
              <a:spcAft>
                <a:spcPts val="0"/>
              </a:spcAft>
              <a:buNone/>
            </a:pPr>
            <a:r>
              <a:rPr lang="en" sz="1800"/>
              <a:t>Diel</a:t>
            </a:r>
            <a:endParaRPr sz="1800"/>
          </a:p>
          <a:p>
            <a:pPr marL="457200" lvl="0" indent="-330200" algn="l" rtl="0">
              <a:spcBef>
                <a:spcPts val="0"/>
              </a:spcBef>
              <a:spcAft>
                <a:spcPts val="0"/>
              </a:spcAft>
              <a:buSzPts val="1600"/>
              <a:buChar char="●"/>
            </a:pPr>
            <a:r>
              <a:rPr lang="en" sz="1600"/>
              <a:t>Call abundance increases at night </a:t>
            </a:r>
            <a:endParaRPr sz="1600"/>
          </a:p>
          <a:p>
            <a:pPr marL="457200" lvl="0" indent="-330200" algn="l" rtl="0">
              <a:spcBef>
                <a:spcPts val="0"/>
              </a:spcBef>
              <a:spcAft>
                <a:spcPts val="0"/>
              </a:spcAft>
              <a:buSzPts val="1600"/>
              <a:buChar char="●"/>
            </a:pPr>
            <a:r>
              <a:rPr lang="en" sz="1600"/>
              <a:t>Chorus 6-12 hr</a:t>
            </a:r>
            <a:endParaRPr sz="1600"/>
          </a:p>
          <a:p>
            <a:pPr marL="0" lvl="0" indent="0" algn="l" rtl="0">
              <a:spcBef>
                <a:spcPts val="1600"/>
              </a:spcBef>
              <a:spcAft>
                <a:spcPts val="0"/>
              </a:spcAft>
              <a:buNone/>
            </a:pPr>
            <a:r>
              <a:rPr lang="en" sz="1800"/>
              <a:t>Spatial</a:t>
            </a:r>
            <a:endParaRPr sz="1800"/>
          </a:p>
          <a:p>
            <a:pPr marL="457200" lvl="0" indent="-330200" algn="l" rtl="0">
              <a:spcBef>
                <a:spcPts val="0"/>
              </a:spcBef>
              <a:spcAft>
                <a:spcPts val="0"/>
              </a:spcAft>
              <a:buSzPts val="1600"/>
              <a:buChar char="●"/>
            </a:pPr>
            <a:r>
              <a:rPr lang="en" sz="1600"/>
              <a:t>Site A had no chorusing</a:t>
            </a:r>
            <a:endParaRPr sz="1600"/>
          </a:p>
          <a:p>
            <a:pPr marL="0" lvl="0" indent="0" algn="l" rtl="0">
              <a:spcBef>
                <a:spcPts val="1600"/>
              </a:spcBef>
              <a:spcAft>
                <a:spcPts val="0"/>
              </a:spcAft>
              <a:buNone/>
            </a:pPr>
            <a:r>
              <a:rPr lang="en" sz="1800"/>
              <a:t>Annual</a:t>
            </a:r>
            <a:endParaRPr sz="1800"/>
          </a:p>
          <a:p>
            <a:pPr marL="457200" lvl="0" indent="-330200" algn="l" rtl="0">
              <a:spcBef>
                <a:spcPts val="0"/>
              </a:spcBef>
              <a:spcAft>
                <a:spcPts val="0"/>
              </a:spcAft>
              <a:buSzPts val="1600"/>
              <a:buChar char="●"/>
            </a:pPr>
            <a:r>
              <a:rPr lang="en" sz="1600"/>
              <a:t>Consistently chorusing, though length of chorus varies</a:t>
            </a:r>
            <a:endParaRPr sz="1600"/>
          </a:p>
        </p:txBody>
      </p:sp>
      <p:sp>
        <p:nvSpPr>
          <p:cNvPr id="228" name="Google Shape;228;p32"/>
          <p:cNvSpPr txBox="1">
            <a:spLocks noGrp="1"/>
          </p:cNvSpPr>
          <p:nvPr>
            <p:ph type="body" idx="2"/>
          </p:nvPr>
        </p:nvSpPr>
        <p:spPr>
          <a:xfrm>
            <a:off x="4756200" y="1986433"/>
            <a:ext cx="3999900" cy="4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300-500 Hz Call</a:t>
            </a:r>
            <a:endParaRPr sz="2000"/>
          </a:p>
          <a:p>
            <a:pPr marL="0" lvl="0" indent="0" algn="l" rtl="0">
              <a:spcBef>
                <a:spcPts val="1600"/>
              </a:spcBef>
              <a:spcAft>
                <a:spcPts val="0"/>
              </a:spcAft>
              <a:buNone/>
            </a:pPr>
            <a:r>
              <a:rPr lang="en" sz="1800"/>
              <a:t>Diel</a:t>
            </a:r>
            <a:endParaRPr sz="1800"/>
          </a:p>
          <a:p>
            <a:pPr marL="457200" lvl="0" indent="-330200" algn="l" rtl="0">
              <a:spcBef>
                <a:spcPts val="0"/>
              </a:spcBef>
              <a:spcAft>
                <a:spcPts val="0"/>
              </a:spcAft>
              <a:buSzPts val="1600"/>
              <a:buChar char="●"/>
            </a:pPr>
            <a:r>
              <a:rPr lang="en" sz="1600"/>
              <a:t>Call abundance increases at night </a:t>
            </a:r>
            <a:endParaRPr sz="1600"/>
          </a:p>
          <a:p>
            <a:pPr marL="457200" lvl="0" indent="-330200" algn="l" rtl="0">
              <a:spcBef>
                <a:spcPts val="0"/>
              </a:spcBef>
              <a:spcAft>
                <a:spcPts val="0"/>
              </a:spcAft>
              <a:buSzPts val="1600"/>
              <a:buChar char="●"/>
            </a:pPr>
            <a:r>
              <a:rPr lang="en" sz="1600"/>
              <a:t>Chorus ~3 hr</a:t>
            </a:r>
            <a:endParaRPr sz="1600"/>
          </a:p>
          <a:p>
            <a:pPr marL="0" lvl="0" indent="0" algn="l" rtl="0">
              <a:spcBef>
                <a:spcPts val="1600"/>
              </a:spcBef>
              <a:spcAft>
                <a:spcPts val="0"/>
              </a:spcAft>
              <a:buNone/>
            </a:pPr>
            <a:r>
              <a:rPr lang="en" sz="1800"/>
              <a:t>Spatial</a:t>
            </a:r>
            <a:endParaRPr sz="1800"/>
          </a:p>
          <a:p>
            <a:pPr marL="457200" lvl="0" indent="-330200" algn="l" rtl="0">
              <a:spcBef>
                <a:spcPts val="0"/>
              </a:spcBef>
              <a:spcAft>
                <a:spcPts val="0"/>
              </a:spcAft>
              <a:buSzPts val="1600"/>
              <a:buChar char="●"/>
            </a:pPr>
            <a:r>
              <a:rPr lang="en" sz="1600"/>
              <a:t>Similar diel periodicity throughout</a:t>
            </a:r>
            <a:endParaRPr sz="1600"/>
          </a:p>
          <a:p>
            <a:pPr marL="0" lvl="0" indent="0" algn="l" rtl="0">
              <a:spcBef>
                <a:spcPts val="1600"/>
              </a:spcBef>
              <a:spcAft>
                <a:spcPts val="0"/>
              </a:spcAft>
              <a:buNone/>
            </a:pPr>
            <a:r>
              <a:rPr lang="en" sz="1800"/>
              <a:t>Annual</a:t>
            </a:r>
            <a:endParaRPr sz="1800"/>
          </a:p>
          <a:p>
            <a:pPr marL="457200" lvl="0" indent="-330200" algn="l" rtl="0">
              <a:spcBef>
                <a:spcPts val="0"/>
              </a:spcBef>
              <a:spcAft>
                <a:spcPts val="0"/>
              </a:spcAft>
              <a:buSzPts val="1600"/>
              <a:buChar char="●"/>
            </a:pPr>
            <a:r>
              <a:rPr lang="en" sz="1600"/>
              <a:t>Similar diel periodicity throughout</a:t>
            </a:r>
            <a:endParaRPr sz="16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3"/>
          <p:cNvSpPr txBox="1">
            <a:spLocks noGrp="1"/>
          </p:cNvSpPr>
          <p:nvPr>
            <p:ph type="title"/>
          </p:nvPr>
        </p:nvSpPr>
        <p:spPr>
          <a:xfrm>
            <a:off x="387900" y="610700"/>
            <a:ext cx="8368200" cy="91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Observations Thus Far</a:t>
            </a:r>
            <a:endParaRPr/>
          </a:p>
        </p:txBody>
      </p:sp>
      <p:sp>
        <p:nvSpPr>
          <p:cNvPr id="234" name="Google Shape;234;p33"/>
          <p:cNvSpPr txBox="1">
            <a:spLocks noGrp="1"/>
          </p:cNvSpPr>
          <p:nvPr>
            <p:ph type="body" idx="1"/>
          </p:nvPr>
        </p:nvSpPr>
        <p:spPr>
          <a:xfrm>
            <a:off x="4819500" y="2074102"/>
            <a:ext cx="4324500" cy="86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Barred Sand Bass (</a:t>
            </a:r>
            <a:r>
              <a:rPr lang="en" i="1"/>
              <a:t>Paralabrax nebulifer</a:t>
            </a:r>
            <a:r>
              <a:rPr lang="en"/>
              <a:t>) </a:t>
            </a:r>
            <a:endParaRPr/>
          </a:p>
          <a:p>
            <a:pPr marL="0" lvl="0" indent="0" algn="l" rtl="0">
              <a:spcBef>
                <a:spcPts val="0"/>
              </a:spcBef>
              <a:spcAft>
                <a:spcPts val="0"/>
              </a:spcAft>
              <a:buNone/>
            </a:pPr>
            <a:r>
              <a:rPr lang="en"/>
              <a:t>300-500 Hz call</a:t>
            </a:r>
            <a:endParaRPr/>
          </a:p>
        </p:txBody>
      </p:sp>
      <p:pic>
        <p:nvPicPr>
          <p:cNvPr id="235" name="Google Shape;235;p33"/>
          <p:cNvPicPr preferRelativeResize="0"/>
          <p:nvPr/>
        </p:nvPicPr>
        <p:blipFill>
          <a:blip r:embed="rId3">
            <a:alphaModFix/>
          </a:blip>
          <a:stretch>
            <a:fillRect/>
          </a:stretch>
        </p:blipFill>
        <p:spPr>
          <a:xfrm>
            <a:off x="5108974" y="3345108"/>
            <a:ext cx="3745550" cy="2546975"/>
          </a:xfrm>
          <a:prstGeom prst="rect">
            <a:avLst/>
          </a:prstGeom>
          <a:noFill/>
          <a:ln>
            <a:noFill/>
          </a:ln>
        </p:spPr>
      </p:pic>
      <p:pic>
        <p:nvPicPr>
          <p:cNvPr id="236" name="Google Shape;236;p33"/>
          <p:cNvPicPr preferRelativeResize="0"/>
          <p:nvPr/>
        </p:nvPicPr>
        <p:blipFill>
          <a:blip r:embed="rId4">
            <a:alphaModFix/>
          </a:blip>
          <a:stretch>
            <a:fillRect/>
          </a:stretch>
        </p:blipFill>
        <p:spPr>
          <a:xfrm>
            <a:off x="181650" y="3345099"/>
            <a:ext cx="3745550" cy="2546975"/>
          </a:xfrm>
          <a:prstGeom prst="rect">
            <a:avLst/>
          </a:prstGeom>
          <a:noFill/>
          <a:ln>
            <a:noFill/>
          </a:ln>
        </p:spPr>
      </p:pic>
      <p:sp>
        <p:nvSpPr>
          <p:cNvPr id="237" name="Google Shape;237;p33"/>
          <p:cNvSpPr txBox="1"/>
          <p:nvPr/>
        </p:nvSpPr>
        <p:spPr>
          <a:xfrm>
            <a:off x="181650" y="2107950"/>
            <a:ext cx="4058400" cy="65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latin typeface="Roboto"/>
                <a:ea typeface="Roboto"/>
                <a:cs typeface="Roboto"/>
                <a:sym typeface="Roboto"/>
              </a:rPr>
              <a:t>White Seabass (</a:t>
            </a:r>
            <a:r>
              <a:rPr lang="en" sz="1800" i="1">
                <a:solidFill>
                  <a:srgbClr val="FFFFFF"/>
                </a:solidFill>
                <a:latin typeface="Roboto"/>
                <a:ea typeface="Roboto"/>
                <a:cs typeface="Roboto"/>
                <a:sym typeface="Roboto"/>
              </a:rPr>
              <a:t>Atractoscion nobilis</a:t>
            </a:r>
            <a:r>
              <a:rPr lang="en" sz="1800">
                <a:solidFill>
                  <a:srgbClr val="FFFFFF"/>
                </a:solidFill>
                <a:latin typeface="Roboto"/>
                <a:ea typeface="Roboto"/>
                <a:cs typeface="Roboto"/>
                <a:sym typeface="Roboto"/>
              </a:rPr>
              <a:t>)</a:t>
            </a:r>
            <a:endParaRPr sz="1800">
              <a:solidFill>
                <a:srgbClr val="FFFFFF"/>
              </a:solidFill>
              <a:latin typeface="Roboto"/>
              <a:ea typeface="Roboto"/>
              <a:cs typeface="Roboto"/>
              <a:sym typeface="Roboto"/>
            </a:endParaRPr>
          </a:p>
          <a:p>
            <a:pPr marL="0" lvl="0" indent="0" algn="l" rtl="0">
              <a:spcBef>
                <a:spcPts val="0"/>
              </a:spcBef>
              <a:spcAft>
                <a:spcPts val="0"/>
              </a:spcAft>
              <a:buNone/>
            </a:pPr>
            <a:r>
              <a:rPr lang="en" sz="1800">
                <a:solidFill>
                  <a:srgbClr val="FFFFFF"/>
                </a:solidFill>
                <a:latin typeface="Roboto"/>
                <a:ea typeface="Roboto"/>
                <a:cs typeface="Roboto"/>
                <a:sym typeface="Roboto"/>
              </a:rPr>
              <a:t>100 Hz call</a:t>
            </a:r>
            <a:endParaRPr sz="1800">
              <a:solidFill>
                <a:srgbClr val="FFFFFF"/>
              </a:solidFill>
              <a:latin typeface="Roboto"/>
              <a:ea typeface="Roboto"/>
              <a:cs typeface="Roboto"/>
              <a:sym typeface="Roboto"/>
            </a:endParaRPr>
          </a:p>
        </p:txBody>
      </p:sp>
      <p:sp>
        <p:nvSpPr>
          <p:cNvPr id="238" name="Google Shape;238;p33"/>
          <p:cNvSpPr txBox="1"/>
          <p:nvPr/>
        </p:nvSpPr>
        <p:spPr>
          <a:xfrm>
            <a:off x="-2200200" y="1235900"/>
            <a:ext cx="3772800" cy="44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4"/>
          <p:cNvSpPr txBox="1">
            <a:spLocks noGrp="1"/>
          </p:cNvSpPr>
          <p:nvPr>
            <p:ph type="title"/>
          </p:nvPr>
        </p:nvSpPr>
        <p:spPr>
          <a:xfrm>
            <a:off x="387900" y="610700"/>
            <a:ext cx="8368200" cy="91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Add a Camera</a:t>
            </a:r>
            <a:endParaRPr/>
          </a:p>
        </p:txBody>
      </p:sp>
      <p:sp>
        <p:nvSpPr>
          <p:cNvPr id="244" name="Google Shape;244;p34"/>
          <p:cNvSpPr txBox="1">
            <a:spLocks noGrp="1"/>
          </p:cNvSpPr>
          <p:nvPr>
            <p:ph type="body" idx="1"/>
          </p:nvPr>
        </p:nvSpPr>
        <p:spPr>
          <a:xfrm>
            <a:off x="387900" y="1986432"/>
            <a:ext cx="8368200" cy="410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45" name="Google Shape;245;p34" descr="dive plan.PNG"/>
          <p:cNvPicPr preferRelativeResize="0"/>
          <p:nvPr/>
        </p:nvPicPr>
        <p:blipFill rotWithShape="1">
          <a:blip r:embed="rId3">
            <a:alphaModFix/>
          </a:blip>
          <a:srcRect l="-3280" r="3279"/>
          <a:stretch/>
        </p:blipFill>
        <p:spPr>
          <a:xfrm>
            <a:off x="1568333" y="775775"/>
            <a:ext cx="5698718" cy="6858000"/>
          </a:xfrm>
          <a:prstGeom prst="rect">
            <a:avLst/>
          </a:prstGeom>
          <a:noFill/>
          <a:ln>
            <a:noFill/>
          </a:ln>
        </p:spPr>
      </p:pic>
      <p:pic>
        <p:nvPicPr>
          <p:cNvPr id="246" name="Google Shape;246;p34"/>
          <p:cNvPicPr preferRelativeResize="0"/>
          <p:nvPr/>
        </p:nvPicPr>
        <p:blipFill>
          <a:blip r:embed="rId4">
            <a:alphaModFix/>
          </a:blip>
          <a:stretch>
            <a:fillRect/>
          </a:stretch>
        </p:blipFill>
        <p:spPr>
          <a:xfrm>
            <a:off x="7663425" y="-8"/>
            <a:ext cx="1480575" cy="132908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5"/>
          <p:cNvSpPr txBox="1">
            <a:spLocks noGrp="1"/>
          </p:cNvSpPr>
          <p:nvPr>
            <p:ph type="title"/>
          </p:nvPr>
        </p:nvSpPr>
        <p:spPr>
          <a:xfrm>
            <a:off x="387900" y="610700"/>
            <a:ext cx="8368200" cy="91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Add a Camera</a:t>
            </a:r>
            <a:endParaRPr/>
          </a:p>
        </p:txBody>
      </p:sp>
      <p:sp>
        <p:nvSpPr>
          <p:cNvPr id="252" name="Google Shape;252;p35"/>
          <p:cNvSpPr txBox="1">
            <a:spLocks noGrp="1"/>
          </p:cNvSpPr>
          <p:nvPr>
            <p:ph type="body" idx="1"/>
          </p:nvPr>
        </p:nvSpPr>
        <p:spPr>
          <a:xfrm>
            <a:off x="387900" y="1986432"/>
            <a:ext cx="8368200" cy="410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53" name="Google Shape;253;p35"/>
          <p:cNvPicPr preferRelativeResize="0"/>
          <p:nvPr/>
        </p:nvPicPr>
        <p:blipFill>
          <a:blip r:embed="rId3">
            <a:alphaModFix/>
          </a:blip>
          <a:stretch>
            <a:fillRect/>
          </a:stretch>
        </p:blipFill>
        <p:spPr>
          <a:xfrm>
            <a:off x="387900" y="1986425"/>
            <a:ext cx="5473622" cy="4105198"/>
          </a:xfrm>
          <a:prstGeom prst="rect">
            <a:avLst/>
          </a:prstGeom>
          <a:noFill/>
          <a:ln>
            <a:noFill/>
          </a:ln>
        </p:spPr>
      </p:pic>
      <p:pic>
        <p:nvPicPr>
          <p:cNvPr id="254" name="Google Shape;254;p35" descr="dive plan.PNG"/>
          <p:cNvPicPr preferRelativeResize="0"/>
          <p:nvPr/>
        </p:nvPicPr>
        <p:blipFill rotWithShape="1">
          <a:blip r:embed="rId4">
            <a:alphaModFix/>
          </a:blip>
          <a:srcRect l="-3280" r="3279"/>
          <a:stretch/>
        </p:blipFill>
        <p:spPr>
          <a:xfrm>
            <a:off x="5921375" y="2979792"/>
            <a:ext cx="3222625" cy="3878200"/>
          </a:xfrm>
          <a:prstGeom prst="rect">
            <a:avLst/>
          </a:prstGeom>
          <a:noFill/>
          <a:ln>
            <a:noFill/>
          </a:ln>
        </p:spPr>
      </p:pic>
      <p:pic>
        <p:nvPicPr>
          <p:cNvPr id="255" name="Google Shape;255;p35"/>
          <p:cNvPicPr preferRelativeResize="0"/>
          <p:nvPr/>
        </p:nvPicPr>
        <p:blipFill>
          <a:blip r:embed="rId5">
            <a:alphaModFix/>
          </a:blip>
          <a:stretch>
            <a:fillRect/>
          </a:stretch>
        </p:blipFill>
        <p:spPr>
          <a:xfrm>
            <a:off x="7663425" y="-8"/>
            <a:ext cx="1480575" cy="132908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6"/>
          <p:cNvSpPr txBox="1">
            <a:spLocks noGrp="1"/>
          </p:cNvSpPr>
          <p:nvPr>
            <p:ph type="title"/>
          </p:nvPr>
        </p:nvSpPr>
        <p:spPr>
          <a:xfrm>
            <a:off x="387900" y="610700"/>
            <a:ext cx="8368200" cy="91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Add a Camera</a:t>
            </a:r>
            <a:endParaRPr/>
          </a:p>
        </p:txBody>
      </p:sp>
      <p:sp>
        <p:nvSpPr>
          <p:cNvPr id="261" name="Google Shape;261;p36"/>
          <p:cNvSpPr txBox="1">
            <a:spLocks noGrp="1"/>
          </p:cNvSpPr>
          <p:nvPr>
            <p:ph type="body" idx="1"/>
          </p:nvPr>
        </p:nvSpPr>
        <p:spPr>
          <a:xfrm>
            <a:off x="387900" y="1986432"/>
            <a:ext cx="8368200" cy="410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62" name="Google Shape;262;p36"/>
          <p:cNvPicPr preferRelativeResize="0"/>
          <p:nvPr/>
        </p:nvPicPr>
        <p:blipFill>
          <a:blip r:embed="rId3">
            <a:alphaModFix/>
          </a:blip>
          <a:stretch>
            <a:fillRect/>
          </a:stretch>
        </p:blipFill>
        <p:spPr>
          <a:xfrm>
            <a:off x="387900" y="1986425"/>
            <a:ext cx="5473589" cy="4105198"/>
          </a:xfrm>
          <a:prstGeom prst="rect">
            <a:avLst/>
          </a:prstGeom>
          <a:noFill/>
          <a:ln>
            <a:noFill/>
          </a:ln>
        </p:spPr>
      </p:pic>
      <p:pic>
        <p:nvPicPr>
          <p:cNvPr id="263" name="Google Shape;263;p36" descr="dive plan.PNG"/>
          <p:cNvPicPr preferRelativeResize="0"/>
          <p:nvPr/>
        </p:nvPicPr>
        <p:blipFill rotWithShape="1">
          <a:blip r:embed="rId4">
            <a:alphaModFix/>
          </a:blip>
          <a:srcRect l="-3280" r="3279"/>
          <a:stretch/>
        </p:blipFill>
        <p:spPr>
          <a:xfrm>
            <a:off x="5921375" y="2979792"/>
            <a:ext cx="3222625" cy="3878200"/>
          </a:xfrm>
          <a:prstGeom prst="rect">
            <a:avLst/>
          </a:prstGeom>
          <a:noFill/>
          <a:ln>
            <a:noFill/>
          </a:ln>
        </p:spPr>
      </p:pic>
      <p:pic>
        <p:nvPicPr>
          <p:cNvPr id="264" name="Google Shape;264;p36"/>
          <p:cNvPicPr preferRelativeResize="0"/>
          <p:nvPr/>
        </p:nvPicPr>
        <p:blipFill>
          <a:blip r:embed="rId5">
            <a:alphaModFix/>
          </a:blip>
          <a:stretch>
            <a:fillRect/>
          </a:stretch>
        </p:blipFill>
        <p:spPr>
          <a:xfrm>
            <a:off x="7663425" y="-8"/>
            <a:ext cx="1480575" cy="132908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7"/>
          <p:cNvSpPr txBox="1">
            <a:spLocks noGrp="1"/>
          </p:cNvSpPr>
          <p:nvPr>
            <p:ph type="title"/>
          </p:nvPr>
        </p:nvSpPr>
        <p:spPr>
          <a:xfrm>
            <a:off x="387900" y="610700"/>
            <a:ext cx="8368200" cy="91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Add a Camera</a:t>
            </a:r>
            <a:endParaRPr/>
          </a:p>
        </p:txBody>
      </p:sp>
      <p:sp>
        <p:nvSpPr>
          <p:cNvPr id="270" name="Google Shape;270;p37"/>
          <p:cNvSpPr txBox="1">
            <a:spLocks noGrp="1"/>
          </p:cNvSpPr>
          <p:nvPr>
            <p:ph type="body" idx="1"/>
          </p:nvPr>
        </p:nvSpPr>
        <p:spPr>
          <a:xfrm>
            <a:off x="387900" y="1986432"/>
            <a:ext cx="8368200" cy="410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71" name="Google Shape;271;p37"/>
          <p:cNvPicPr preferRelativeResize="0"/>
          <p:nvPr/>
        </p:nvPicPr>
        <p:blipFill>
          <a:blip r:embed="rId3">
            <a:alphaModFix/>
          </a:blip>
          <a:stretch>
            <a:fillRect/>
          </a:stretch>
        </p:blipFill>
        <p:spPr>
          <a:xfrm>
            <a:off x="387900" y="1986425"/>
            <a:ext cx="5473614" cy="4105198"/>
          </a:xfrm>
          <a:prstGeom prst="rect">
            <a:avLst/>
          </a:prstGeom>
          <a:noFill/>
          <a:ln>
            <a:noFill/>
          </a:ln>
        </p:spPr>
      </p:pic>
      <p:pic>
        <p:nvPicPr>
          <p:cNvPr id="272" name="Google Shape;272;p37" descr="dive plan.PNG"/>
          <p:cNvPicPr preferRelativeResize="0"/>
          <p:nvPr/>
        </p:nvPicPr>
        <p:blipFill rotWithShape="1">
          <a:blip r:embed="rId4">
            <a:alphaModFix/>
          </a:blip>
          <a:srcRect l="-3280" r="3279"/>
          <a:stretch/>
        </p:blipFill>
        <p:spPr>
          <a:xfrm>
            <a:off x="5921375" y="2979792"/>
            <a:ext cx="3222625" cy="3878200"/>
          </a:xfrm>
          <a:prstGeom prst="rect">
            <a:avLst/>
          </a:prstGeom>
          <a:noFill/>
          <a:ln>
            <a:noFill/>
          </a:ln>
        </p:spPr>
      </p:pic>
      <p:pic>
        <p:nvPicPr>
          <p:cNvPr id="273" name="Google Shape;273;p37"/>
          <p:cNvPicPr preferRelativeResize="0"/>
          <p:nvPr/>
        </p:nvPicPr>
        <p:blipFill>
          <a:blip r:embed="rId5">
            <a:alphaModFix/>
          </a:blip>
          <a:stretch>
            <a:fillRect/>
          </a:stretch>
        </p:blipFill>
        <p:spPr>
          <a:xfrm>
            <a:off x="7663425" y="-8"/>
            <a:ext cx="1480575" cy="132908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8"/>
          <p:cNvSpPr txBox="1">
            <a:spLocks noGrp="1"/>
          </p:cNvSpPr>
          <p:nvPr>
            <p:ph type="title"/>
          </p:nvPr>
        </p:nvSpPr>
        <p:spPr>
          <a:xfrm>
            <a:off x="387900" y="610700"/>
            <a:ext cx="8368200" cy="91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Add a Camera</a:t>
            </a:r>
            <a:endParaRPr/>
          </a:p>
        </p:txBody>
      </p:sp>
      <p:pic>
        <p:nvPicPr>
          <p:cNvPr id="279" name="Google Shape;279;p38"/>
          <p:cNvPicPr preferRelativeResize="0"/>
          <p:nvPr/>
        </p:nvPicPr>
        <p:blipFill>
          <a:blip r:embed="rId3">
            <a:alphaModFix/>
          </a:blip>
          <a:stretch>
            <a:fillRect/>
          </a:stretch>
        </p:blipFill>
        <p:spPr>
          <a:xfrm>
            <a:off x="1403025" y="1825500"/>
            <a:ext cx="2954275" cy="5252074"/>
          </a:xfrm>
          <a:prstGeom prst="rect">
            <a:avLst/>
          </a:prstGeom>
          <a:noFill/>
          <a:ln>
            <a:noFill/>
          </a:ln>
        </p:spPr>
      </p:pic>
      <p:pic>
        <p:nvPicPr>
          <p:cNvPr id="280" name="Google Shape;280;p38"/>
          <p:cNvPicPr preferRelativeResize="0"/>
          <p:nvPr/>
        </p:nvPicPr>
        <p:blipFill>
          <a:blip r:embed="rId4">
            <a:alphaModFix/>
          </a:blip>
          <a:stretch>
            <a:fillRect/>
          </a:stretch>
        </p:blipFill>
        <p:spPr>
          <a:xfrm>
            <a:off x="5221438" y="2072025"/>
            <a:ext cx="2914650" cy="1714500"/>
          </a:xfrm>
          <a:prstGeom prst="rect">
            <a:avLst/>
          </a:prstGeom>
          <a:noFill/>
          <a:ln>
            <a:noFill/>
          </a:ln>
        </p:spPr>
      </p:pic>
      <p:pic>
        <p:nvPicPr>
          <p:cNvPr id="281" name="Google Shape;281;p38"/>
          <p:cNvPicPr preferRelativeResize="0"/>
          <p:nvPr/>
        </p:nvPicPr>
        <p:blipFill>
          <a:blip r:embed="rId5">
            <a:alphaModFix/>
          </a:blip>
          <a:stretch>
            <a:fillRect/>
          </a:stretch>
        </p:blipFill>
        <p:spPr>
          <a:xfrm>
            <a:off x="7663425" y="-8"/>
            <a:ext cx="1480575" cy="1329083"/>
          </a:xfrm>
          <a:prstGeom prst="rect">
            <a:avLst/>
          </a:prstGeom>
          <a:noFill/>
          <a:ln>
            <a:noFill/>
          </a:ln>
        </p:spPr>
      </p:pic>
      <p:pic>
        <p:nvPicPr>
          <p:cNvPr id="282" name="Google Shape;282;p38"/>
          <p:cNvPicPr preferRelativeResize="0"/>
          <p:nvPr/>
        </p:nvPicPr>
        <p:blipFill>
          <a:blip r:embed="rId6">
            <a:alphaModFix/>
          </a:blip>
          <a:stretch>
            <a:fillRect/>
          </a:stretch>
        </p:blipFill>
        <p:spPr>
          <a:xfrm>
            <a:off x="4560150" y="3950548"/>
            <a:ext cx="4237227" cy="2779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287" name="Google Shape;287;p39"/>
          <p:cNvPicPr preferRelativeResize="0"/>
          <p:nvPr/>
        </p:nvPicPr>
        <p:blipFill>
          <a:blip r:embed="rId3">
            <a:alphaModFix/>
          </a:blip>
          <a:stretch>
            <a:fillRect/>
          </a:stretch>
        </p:blipFill>
        <p:spPr>
          <a:xfrm>
            <a:off x="780550" y="2304169"/>
            <a:ext cx="4953974" cy="3715481"/>
          </a:xfrm>
          <a:prstGeom prst="rect">
            <a:avLst/>
          </a:prstGeom>
          <a:noFill/>
          <a:ln>
            <a:noFill/>
          </a:ln>
        </p:spPr>
      </p:pic>
      <p:sp>
        <p:nvSpPr>
          <p:cNvPr id="288" name="Google Shape;288;p39"/>
          <p:cNvSpPr txBox="1">
            <a:spLocks noGrp="1"/>
          </p:cNvSpPr>
          <p:nvPr>
            <p:ph type="title"/>
          </p:nvPr>
        </p:nvSpPr>
        <p:spPr>
          <a:xfrm>
            <a:off x="387900" y="610700"/>
            <a:ext cx="8368200" cy="91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Add a Camera</a:t>
            </a:r>
            <a:endParaRPr/>
          </a:p>
        </p:txBody>
      </p:sp>
      <p:pic>
        <p:nvPicPr>
          <p:cNvPr id="289" name="Google Shape;289;p39" descr="dive plan.PNG"/>
          <p:cNvPicPr preferRelativeResize="0"/>
          <p:nvPr/>
        </p:nvPicPr>
        <p:blipFill rotWithShape="1">
          <a:blip r:embed="rId4">
            <a:alphaModFix/>
          </a:blip>
          <a:srcRect l="-3280" r="3279"/>
          <a:stretch/>
        </p:blipFill>
        <p:spPr>
          <a:xfrm>
            <a:off x="5921375" y="2979792"/>
            <a:ext cx="3222625" cy="3878200"/>
          </a:xfrm>
          <a:prstGeom prst="rect">
            <a:avLst/>
          </a:prstGeom>
          <a:noFill/>
          <a:ln>
            <a:noFill/>
          </a:ln>
        </p:spPr>
      </p:pic>
      <p:pic>
        <p:nvPicPr>
          <p:cNvPr id="290" name="Google Shape;290;p39"/>
          <p:cNvPicPr preferRelativeResize="0"/>
          <p:nvPr/>
        </p:nvPicPr>
        <p:blipFill>
          <a:blip r:embed="rId5">
            <a:alphaModFix/>
          </a:blip>
          <a:stretch>
            <a:fillRect/>
          </a:stretch>
        </p:blipFill>
        <p:spPr>
          <a:xfrm>
            <a:off x="7663425" y="-8"/>
            <a:ext cx="1480575" cy="132908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5" name="Google Shape;295;p40"/>
          <p:cNvPicPr preferRelativeResize="0"/>
          <p:nvPr/>
        </p:nvPicPr>
        <p:blipFill>
          <a:blip r:embed="rId3">
            <a:alphaModFix/>
          </a:blip>
          <a:stretch>
            <a:fillRect/>
          </a:stretch>
        </p:blipFill>
        <p:spPr>
          <a:xfrm>
            <a:off x="780550" y="2304169"/>
            <a:ext cx="4953974" cy="3715481"/>
          </a:xfrm>
          <a:prstGeom prst="rect">
            <a:avLst/>
          </a:prstGeom>
          <a:noFill/>
          <a:ln>
            <a:noFill/>
          </a:ln>
        </p:spPr>
      </p:pic>
      <p:sp>
        <p:nvSpPr>
          <p:cNvPr id="296" name="Google Shape;296;p40"/>
          <p:cNvSpPr txBox="1">
            <a:spLocks noGrp="1"/>
          </p:cNvSpPr>
          <p:nvPr>
            <p:ph type="title"/>
          </p:nvPr>
        </p:nvSpPr>
        <p:spPr>
          <a:xfrm>
            <a:off x="387900" y="610700"/>
            <a:ext cx="8368200" cy="91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Add a Camera</a:t>
            </a:r>
            <a:endParaRPr/>
          </a:p>
        </p:txBody>
      </p:sp>
      <p:pic>
        <p:nvPicPr>
          <p:cNvPr id="297" name="Google Shape;297;p40" descr="dive plan.PNG"/>
          <p:cNvPicPr preferRelativeResize="0"/>
          <p:nvPr/>
        </p:nvPicPr>
        <p:blipFill rotWithShape="1">
          <a:blip r:embed="rId4">
            <a:alphaModFix/>
          </a:blip>
          <a:srcRect l="-3280" r="3279"/>
          <a:stretch/>
        </p:blipFill>
        <p:spPr>
          <a:xfrm>
            <a:off x="5921375" y="2979792"/>
            <a:ext cx="3222625" cy="3878200"/>
          </a:xfrm>
          <a:prstGeom prst="rect">
            <a:avLst/>
          </a:prstGeom>
          <a:noFill/>
          <a:ln>
            <a:noFill/>
          </a:ln>
        </p:spPr>
      </p:pic>
      <p:sp>
        <p:nvSpPr>
          <p:cNvPr id="298" name="Google Shape;298;p40"/>
          <p:cNvSpPr txBox="1"/>
          <p:nvPr/>
        </p:nvSpPr>
        <p:spPr>
          <a:xfrm>
            <a:off x="2276950" y="3311900"/>
            <a:ext cx="946500" cy="33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Camera</a:t>
            </a:r>
            <a:endParaRPr>
              <a:solidFill>
                <a:srgbClr val="FFFFFF"/>
              </a:solidFill>
            </a:endParaRPr>
          </a:p>
        </p:txBody>
      </p:sp>
      <p:sp>
        <p:nvSpPr>
          <p:cNvPr id="299" name="Google Shape;299;p40"/>
          <p:cNvSpPr txBox="1"/>
          <p:nvPr/>
        </p:nvSpPr>
        <p:spPr>
          <a:xfrm>
            <a:off x="4025850" y="2979800"/>
            <a:ext cx="1294800" cy="33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Hydrophone</a:t>
            </a:r>
            <a:endParaRPr>
              <a:solidFill>
                <a:srgbClr val="FFFFFF"/>
              </a:solidFill>
            </a:endParaRPr>
          </a:p>
        </p:txBody>
      </p:sp>
      <p:sp>
        <p:nvSpPr>
          <p:cNvPr id="300" name="Google Shape;300;p40"/>
          <p:cNvSpPr txBox="1"/>
          <p:nvPr/>
        </p:nvSpPr>
        <p:spPr>
          <a:xfrm>
            <a:off x="4576875" y="5205175"/>
            <a:ext cx="1294800" cy="33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Battery Pack</a:t>
            </a:r>
            <a:endParaRPr>
              <a:solidFill>
                <a:srgbClr val="FFFFFF"/>
              </a:solidFill>
            </a:endParaRPr>
          </a:p>
        </p:txBody>
      </p:sp>
      <p:sp>
        <p:nvSpPr>
          <p:cNvPr id="301" name="Google Shape;301;p40"/>
          <p:cNvSpPr txBox="1"/>
          <p:nvPr/>
        </p:nvSpPr>
        <p:spPr>
          <a:xfrm>
            <a:off x="171925" y="4289250"/>
            <a:ext cx="1652400" cy="33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Subsurface Buoy</a:t>
            </a:r>
            <a:endParaRPr>
              <a:solidFill>
                <a:srgbClr val="FFFFFF"/>
              </a:solidFill>
            </a:endParaRPr>
          </a:p>
        </p:txBody>
      </p:sp>
      <p:cxnSp>
        <p:nvCxnSpPr>
          <p:cNvPr id="302" name="Google Shape;302;p40"/>
          <p:cNvCxnSpPr/>
          <p:nvPr/>
        </p:nvCxnSpPr>
        <p:spPr>
          <a:xfrm>
            <a:off x="998125" y="4621350"/>
            <a:ext cx="65100" cy="335400"/>
          </a:xfrm>
          <a:prstGeom prst="straightConnector1">
            <a:avLst/>
          </a:prstGeom>
          <a:noFill/>
          <a:ln w="9525" cap="flat" cmpd="sng">
            <a:solidFill>
              <a:srgbClr val="F3F3F3"/>
            </a:solidFill>
            <a:prstDash val="solid"/>
            <a:round/>
            <a:headEnd type="none" w="med" len="med"/>
            <a:tailEnd type="triangle" w="med" len="med"/>
          </a:ln>
        </p:spPr>
      </p:cxnSp>
      <p:cxnSp>
        <p:nvCxnSpPr>
          <p:cNvPr id="303" name="Google Shape;303;p40"/>
          <p:cNvCxnSpPr>
            <a:stCxn id="299" idx="2"/>
          </p:cNvCxnSpPr>
          <p:nvPr/>
        </p:nvCxnSpPr>
        <p:spPr>
          <a:xfrm flipH="1">
            <a:off x="4066950" y="3311900"/>
            <a:ext cx="606300" cy="540600"/>
          </a:xfrm>
          <a:prstGeom prst="straightConnector1">
            <a:avLst/>
          </a:prstGeom>
          <a:noFill/>
          <a:ln w="9525" cap="flat" cmpd="sng">
            <a:solidFill>
              <a:srgbClr val="F3F3F3"/>
            </a:solidFill>
            <a:prstDash val="solid"/>
            <a:round/>
            <a:headEnd type="none" w="med" len="med"/>
            <a:tailEnd type="triangle" w="med" len="med"/>
          </a:ln>
        </p:spPr>
      </p:cxnSp>
      <p:cxnSp>
        <p:nvCxnSpPr>
          <p:cNvPr id="304" name="Google Shape;304;p40"/>
          <p:cNvCxnSpPr>
            <a:stCxn id="299" idx="2"/>
          </p:cNvCxnSpPr>
          <p:nvPr/>
        </p:nvCxnSpPr>
        <p:spPr>
          <a:xfrm flipH="1">
            <a:off x="4272750" y="3311900"/>
            <a:ext cx="400500" cy="664200"/>
          </a:xfrm>
          <a:prstGeom prst="straightConnector1">
            <a:avLst/>
          </a:prstGeom>
          <a:noFill/>
          <a:ln w="9525" cap="flat" cmpd="sng">
            <a:solidFill>
              <a:srgbClr val="F3F3F3"/>
            </a:solidFill>
            <a:prstDash val="solid"/>
            <a:round/>
            <a:headEnd type="none" w="med" len="med"/>
            <a:tailEnd type="triangle" w="med" len="med"/>
          </a:ln>
        </p:spPr>
      </p:cxnSp>
      <p:cxnSp>
        <p:nvCxnSpPr>
          <p:cNvPr id="305" name="Google Shape;305;p40"/>
          <p:cNvCxnSpPr>
            <a:stCxn id="298" idx="2"/>
          </p:cNvCxnSpPr>
          <p:nvPr/>
        </p:nvCxnSpPr>
        <p:spPr>
          <a:xfrm>
            <a:off x="2750200" y="3644000"/>
            <a:ext cx="356700" cy="78300"/>
          </a:xfrm>
          <a:prstGeom prst="straightConnector1">
            <a:avLst/>
          </a:prstGeom>
          <a:noFill/>
          <a:ln w="9525" cap="flat" cmpd="sng">
            <a:solidFill>
              <a:srgbClr val="FFFFFF"/>
            </a:solidFill>
            <a:prstDash val="solid"/>
            <a:round/>
            <a:headEnd type="none" w="med" len="med"/>
            <a:tailEnd type="triangle" w="med" len="med"/>
          </a:ln>
        </p:spPr>
      </p:cxnSp>
      <p:cxnSp>
        <p:nvCxnSpPr>
          <p:cNvPr id="306" name="Google Shape;306;p40"/>
          <p:cNvCxnSpPr>
            <a:stCxn id="300" idx="1"/>
          </p:cNvCxnSpPr>
          <p:nvPr/>
        </p:nvCxnSpPr>
        <p:spPr>
          <a:xfrm flipH="1">
            <a:off x="4313775" y="5371225"/>
            <a:ext cx="263100" cy="264300"/>
          </a:xfrm>
          <a:prstGeom prst="straightConnector1">
            <a:avLst/>
          </a:prstGeom>
          <a:noFill/>
          <a:ln w="9525" cap="flat" cmpd="sng">
            <a:solidFill>
              <a:srgbClr val="FFFFFF"/>
            </a:solidFill>
            <a:prstDash val="solid"/>
            <a:round/>
            <a:headEnd type="none" w="med" len="med"/>
            <a:tailEnd type="triangle" w="med" len="med"/>
          </a:ln>
        </p:spPr>
      </p:cxnSp>
      <p:pic>
        <p:nvPicPr>
          <p:cNvPr id="307" name="Google Shape;307;p40"/>
          <p:cNvPicPr preferRelativeResize="0"/>
          <p:nvPr/>
        </p:nvPicPr>
        <p:blipFill>
          <a:blip r:embed="rId5">
            <a:alphaModFix/>
          </a:blip>
          <a:stretch>
            <a:fillRect/>
          </a:stretch>
        </p:blipFill>
        <p:spPr>
          <a:xfrm>
            <a:off x="7663425" y="-8"/>
            <a:ext cx="1480575" cy="132908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1"/>
          <p:cNvSpPr txBox="1">
            <a:spLocks noGrp="1"/>
          </p:cNvSpPr>
          <p:nvPr>
            <p:ph type="title"/>
          </p:nvPr>
        </p:nvSpPr>
        <p:spPr>
          <a:xfrm>
            <a:off x="387900" y="610700"/>
            <a:ext cx="8368200" cy="91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Add a Camera</a:t>
            </a:r>
            <a:endParaRPr/>
          </a:p>
        </p:txBody>
      </p:sp>
      <p:pic>
        <p:nvPicPr>
          <p:cNvPr id="313" name="Google Shape;313;p41" descr="dive plan.PNG"/>
          <p:cNvPicPr preferRelativeResize="0"/>
          <p:nvPr/>
        </p:nvPicPr>
        <p:blipFill rotWithShape="1">
          <a:blip r:embed="rId3">
            <a:alphaModFix/>
          </a:blip>
          <a:srcRect l="-3280" r="3279"/>
          <a:stretch/>
        </p:blipFill>
        <p:spPr>
          <a:xfrm>
            <a:off x="5921375" y="2979792"/>
            <a:ext cx="3222625" cy="3878200"/>
          </a:xfrm>
          <a:prstGeom prst="rect">
            <a:avLst/>
          </a:prstGeom>
          <a:noFill/>
          <a:ln>
            <a:noFill/>
          </a:ln>
        </p:spPr>
      </p:pic>
      <p:pic>
        <p:nvPicPr>
          <p:cNvPr id="314" name="Google Shape;314;p41"/>
          <p:cNvPicPr preferRelativeResize="0"/>
          <p:nvPr/>
        </p:nvPicPr>
        <p:blipFill>
          <a:blip r:embed="rId4">
            <a:alphaModFix/>
          </a:blip>
          <a:stretch>
            <a:fillRect/>
          </a:stretch>
        </p:blipFill>
        <p:spPr>
          <a:xfrm>
            <a:off x="-109650" y="1568350"/>
            <a:ext cx="3002851" cy="5340651"/>
          </a:xfrm>
          <a:prstGeom prst="rect">
            <a:avLst/>
          </a:prstGeom>
          <a:noFill/>
          <a:ln>
            <a:noFill/>
          </a:ln>
        </p:spPr>
      </p:pic>
      <p:pic>
        <p:nvPicPr>
          <p:cNvPr id="315" name="Google Shape;315;p41"/>
          <p:cNvPicPr preferRelativeResize="0"/>
          <p:nvPr/>
        </p:nvPicPr>
        <p:blipFill>
          <a:blip r:embed="rId5">
            <a:alphaModFix/>
          </a:blip>
          <a:stretch>
            <a:fillRect/>
          </a:stretch>
        </p:blipFill>
        <p:spPr>
          <a:xfrm>
            <a:off x="6039549" y="1568350"/>
            <a:ext cx="3104451" cy="5521402"/>
          </a:xfrm>
          <a:prstGeom prst="rect">
            <a:avLst/>
          </a:prstGeom>
          <a:noFill/>
          <a:ln>
            <a:noFill/>
          </a:ln>
        </p:spPr>
      </p:pic>
      <p:pic>
        <p:nvPicPr>
          <p:cNvPr id="316" name="Google Shape;316;p41"/>
          <p:cNvPicPr preferRelativeResize="0"/>
          <p:nvPr/>
        </p:nvPicPr>
        <p:blipFill>
          <a:blip r:embed="rId6">
            <a:alphaModFix/>
          </a:blip>
          <a:stretch>
            <a:fillRect/>
          </a:stretch>
        </p:blipFill>
        <p:spPr>
          <a:xfrm>
            <a:off x="2893200" y="1568357"/>
            <a:ext cx="3146350" cy="5595857"/>
          </a:xfrm>
          <a:prstGeom prst="rect">
            <a:avLst/>
          </a:prstGeom>
          <a:noFill/>
          <a:ln>
            <a:noFill/>
          </a:ln>
        </p:spPr>
      </p:pic>
      <p:pic>
        <p:nvPicPr>
          <p:cNvPr id="317" name="Google Shape;317;p41"/>
          <p:cNvPicPr preferRelativeResize="0"/>
          <p:nvPr/>
        </p:nvPicPr>
        <p:blipFill>
          <a:blip r:embed="rId7">
            <a:alphaModFix/>
          </a:blip>
          <a:stretch>
            <a:fillRect/>
          </a:stretch>
        </p:blipFill>
        <p:spPr>
          <a:xfrm>
            <a:off x="7663425" y="-8"/>
            <a:ext cx="1480575" cy="132908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87900" y="610700"/>
            <a:ext cx="8368200" cy="91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Fish Make Noise?</a:t>
            </a:r>
            <a:endParaRPr/>
          </a:p>
        </p:txBody>
      </p:sp>
      <p:pic>
        <p:nvPicPr>
          <p:cNvPr id="76" name="Google Shape;76;p15"/>
          <p:cNvPicPr preferRelativeResize="0"/>
          <p:nvPr/>
        </p:nvPicPr>
        <p:blipFill>
          <a:blip r:embed="rId3">
            <a:alphaModFix/>
          </a:blip>
          <a:stretch>
            <a:fillRect/>
          </a:stretch>
        </p:blipFill>
        <p:spPr>
          <a:xfrm>
            <a:off x="1579675" y="1996325"/>
            <a:ext cx="5062350" cy="3884050"/>
          </a:xfrm>
          <a:prstGeom prst="rect">
            <a:avLst/>
          </a:prstGeom>
          <a:noFill/>
          <a:ln>
            <a:noFill/>
          </a:ln>
        </p:spPr>
      </p:pic>
      <p:sp>
        <p:nvSpPr>
          <p:cNvPr id="77" name="Google Shape;77;p15"/>
          <p:cNvSpPr/>
          <p:nvPr/>
        </p:nvSpPr>
        <p:spPr>
          <a:xfrm>
            <a:off x="2284900" y="2112400"/>
            <a:ext cx="3651900" cy="3651900"/>
          </a:xfrm>
          <a:prstGeom prst="mathMultiply">
            <a:avLst>
              <a:gd name="adj1" fmla="val 2352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txBox="1"/>
          <p:nvPr/>
        </p:nvSpPr>
        <p:spPr>
          <a:xfrm>
            <a:off x="3742300" y="3704200"/>
            <a:ext cx="737100" cy="46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t>NO</a:t>
            </a:r>
            <a:endParaRPr sz="2400" b="1"/>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2"/>
          <p:cNvSpPr txBox="1">
            <a:spLocks noGrp="1"/>
          </p:cNvSpPr>
          <p:nvPr>
            <p:ph type="title"/>
          </p:nvPr>
        </p:nvSpPr>
        <p:spPr>
          <a:xfrm>
            <a:off x="387900" y="610700"/>
            <a:ext cx="8368200" cy="91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FishOASIS</a:t>
            </a:r>
            <a:endParaRPr/>
          </a:p>
        </p:txBody>
      </p:sp>
      <p:pic>
        <p:nvPicPr>
          <p:cNvPr id="323" name="Google Shape;323;p42"/>
          <p:cNvPicPr preferRelativeResize="0"/>
          <p:nvPr/>
        </p:nvPicPr>
        <p:blipFill>
          <a:blip r:embed="rId3">
            <a:alphaModFix/>
          </a:blip>
          <a:stretch>
            <a:fillRect/>
          </a:stretch>
        </p:blipFill>
        <p:spPr>
          <a:xfrm>
            <a:off x="7663425" y="-8"/>
            <a:ext cx="1480575" cy="1329083"/>
          </a:xfrm>
          <a:prstGeom prst="rect">
            <a:avLst/>
          </a:prstGeom>
          <a:noFill/>
          <a:ln>
            <a:noFill/>
          </a:ln>
        </p:spPr>
      </p:pic>
      <p:pic>
        <p:nvPicPr>
          <p:cNvPr id="324" name="Google Shape;324;p42"/>
          <p:cNvPicPr preferRelativeResize="0"/>
          <p:nvPr/>
        </p:nvPicPr>
        <p:blipFill>
          <a:blip r:embed="rId4">
            <a:alphaModFix/>
          </a:blip>
          <a:stretch>
            <a:fillRect/>
          </a:stretch>
        </p:blipFill>
        <p:spPr>
          <a:xfrm>
            <a:off x="936425" y="2015500"/>
            <a:ext cx="7087524" cy="4656149"/>
          </a:xfrm>
          <a:prstGeom prst="rect">
            <a:avLst/>
          </a:prstGeom>
          <a:noFill/>
          <a:ln>
            <a:noFill/>
          </a:ln>
        </p:spPr>
      </p:pic>
      <p:sp>
        <p:nvSpPr>
          <p:cNvPr id="325" name="Google Shape;325;p42"/>
          <p:cNvSpPr/>
          <p:nvPr/>
        </p:nvSpPr>
        <p:spPr>
          <a:xfrm>
            <a:off x="3868000" y="5025225"/>
            <a:ext cx="438900" cy="438900"/>
          </a:xfrm>
          <a:prstGeom prst="star5">
            <a:avLst>
              <a:gd name="adj" fmla="val 19098"/>
              <a:gd name="hf" fmla="val 105146"/>
              <a:gd name="vf" fmla="val 110557"/>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5"/>
                                        </p:tgtEl>
                                        <p:attrNameLst>
                                          <p:attrName>style.visibility</p:attrName>
                                        </p:attrNameLst>
                                      </p:cBhvr>
                                      <p:to>
                                        <p:strVal val="visible"/>
                                      </p:to>
                                    </p:set>
                                    <p:animEffect transition="in" filter="fade">
                                      <p:cBhvr>
                                        <p:cTn id="7" dur="1000"/>
                                        <p:tgtEl>
                                          <p:spTgt spid="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3"/>
          <p:cNvSpPr txBox="1">
            <a:spLocks noGrp="1"/>
          </p:cNvSpPr>
          <p:nvPr>
            <p:ph type="title"/>
          </p:nvPr>
        </p:nvSpPr>
        <p:spPr>
          <a:xfrm>
            <a:off x="387900" y="610700"/>
            <a:ext cx="8368200" cy="91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FishOASIS</a:t>
            </a:r>
            <a:endParaRPr/>
          </a:p>
        </p:txBody>
      </p:sp>
      <p:pic>
        <p:nvPicPr>
          <p:cNvPr id="331" name="Google Shape;331;p43"/>
          <p:cNvPicPr preferRelativeResize="0"/>
          <p:nvPr/>
        </p:nvPicPr>
        <p:blipFill>
          <a:blip r:embed="rId3">
            <a:alphaModFix/>
          </a:blip>
          <a:stretch>
            <a:fillRect/>
          </a:stretch>
        </p:blipFill>
        <p:spPr>
          <a:xfrm>
            <a:off x="7663425" y="-8"/>
            <a:ext cx="1480575" cy="1329083"/>
          </a:xfrm>
          <a:prstGeom prst="rect">
            <a:avLst/>
          </a:prstGeom>
          <a:noFill/>
          <a:ln>
            <a:noFill/>
          </a:ln>
        </p:spPr>
      </p:pic>
      <p:pic>
        <p:nvPicPr>
          <p:cNvPr id="332" name="Google Shape;332;p43" title="FishOASIS_11s.mp4">
            <a:hlinkClick r:id="rId4"/>
          </p:cNvPr>
          <p:cNvPicPr preferRelativeResize="0"/>
          <p:nvPr/>
        </p:nvPicPr>
        <p:blipFill>
          <a:blip r:embed="rId5">
            <a:alphaModFix/>
          </a:blip>
          <a:stretch>
            <a:fillRect/>
          </a:stretch>
        </p:blipFill>
        <p:spPr>
          <a:xfrm>
            <a:off x="1496625" y="1888450"/>
            <a:ext cx="6150750" cy="46131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4"/>
          <p:cNvSpPr txBox="1">
            <a:spLocks noGrp="1"/>
          </p:cNvSpPr>
          <p:nvPr>
            <p:ph type="title"/>
          </p:nvPr>
        </p:nvSpPr>
        <p:spPr>
          <a:xfrm>
            <a:off x="387900" y="610700"/>
            <a:ext cx="8368200" cy="91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FishOASIS</a:t>
            </a:r>
            <a:endParaRPr/>
          </a:p>
        </p:txBody>
      </p:sp>
      <p:pic>
        <p:nvPicPr>
          <p:cNvPr id="338" name="Google Shape;338;p44"/>
          <p:cNvPicPr preferRelativeResize="0"/>
          <p:nvPr/>
        </p:nvPicPr>
        <p:blipFill>
          <a:blip r:embed="rId3">
            <a:alphaModFix/>
          </a:blip>
          <a:stretch>
            <a:fillRect/>
          </a:stretch>
        </p:blipFill>
        <p:spPr>
          <a:xfrm>
            <a:off x="464100" y="1958987"/>
            <a:ext cx="2339074" cy="4160087"/>
          </a:xfrm>
          <a:prstGeom prst="rect">
            <a:avLst/>
          </a:prstGeom>
          <a:noFill/>
          <a:ln>
            <a:noFill/>
          </a:ln>
        </p:spPr>
      </p:pic>
      <p:pic>
        <p:nvPicPr>
          <p:cNvPr id="339" name="Google Shape;339;p44"/>
          <p:cNvPicPr preferRelativeResize="0"/>
          <p:nvPr/>
        </p:nvPicPr>
        <p:blipFill>
          <a:blip r:embed="rId4">
            <a:alphaModFix/>
          </a:blip>
          <a:stretch>
            <a:fillRect/>
          </a:stretch>
        </p:blipFill>
        <p:spPr>
          <a:xfrm>
            <a:off x="3343811" y="1958949"/>
            <a:ext cx="2339074" cy="4160161"/>
          </a:xfrm>
          <a:prstGeom prst="rect">
            <a:avLst/>
          </a:prstGeom>
          <a:noFill/>
          <a:ln>
            <a:noFill/>
          </a:ln>
        </p:spPr>
      </p:pic>
      <p:pic>
        <p:nvPicPr>
          <p:cNvPr id="340" name="Google Shape;340;p44"/>
          <p:cNvPicPr preferRelativeResize="0"/>
          <p:nvPr/>
        </p:nvPicPr>
        <p:blipFill>
          <a:blip r:embed="rId5">
            <a:alphaModFix/>
          </a:blip>
          <a:stretch>
            <a:fillRect/>
          </a:stretch>
        </p:blipFill>
        <p:spPr>
          <a:xfrm>
            <a:off x="6223500" y="1958959"/>
            <a:ext cx="2339074" cy="4160129"/>
          </a:xfrm>
          <a:prstGeom prst="rect">
            <a:avLst/>
          </a:prstGeom>
          <a:noFill/>
          <a:ln>
            <a:noFill/>
          </a:ln>
        </p:spPr>
      </p:pic>
      <p:pic>
        <p:nvPicPr>
          <p:cNvPr id="341" name="Google Shape;341;p44"/>
          <p:cNvPicPr preferRelativeResize="0"/>
          <p:nvPr/>
        </p:nvPicPr>
        <p:blipFill>
          <a:blip r:embed="rId6">
            <a:alphaModFix/>
          </a:blip>
          <a:stretch>
            <a:fillRect/>
          </a:stretch>
        </p:blipFill>
        <p:spPr>
          <a:xfrm>
            <a:off x="7663425" y="-8"/>
            <a:ext cx="1480575" cy="1329083"/>
          </a:xfrm>
          <a:prstGeom prst="rect">
            <a:avLst/>
          </a:prstGeom>
          <a:noFill/>
          <a:ln>
            <a:noFill/>
          </a:ln>
        </p:spPr>
      </p:pic>
      <p:sp>
        <p:nvSpPr>
          <p:cNvPr id="342" name="Google Shape;342;p44"/>
          <p:cNvSpPr txBox="1"/>
          <p:nvPr/>
        </p:nvSpPr>
        <p:spPr>
          <a:xfrm>
            <a:off x="795600" y="6091625"/>
            <a:ext cx="1563600" cy="4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Male Sheephead</a:t>
            </a:r>
            <a:endParaRPr>
              <a:solidFill>
                <a:srgbClr val="FFFFFF"/>
              </a:solidFill>
            </a:endParaRPr>
          </a:p>
        </p:txBody>
      </p:sp>
      <p:sp>
        <p:nvSpPr>
          <p:cNvPr id="343" name="Google Shape;343;p44"/>
          <p:cNvSpPr txBox="1"/>
          <p:nvPr/>
        </p:nvSpPr>
        <p:spPr>
          <a:xfrm>
            <a:off x="4057650" y="6119100"/>
            <a:ext cx="1028700" cy="4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Kelp Bass</a:t>
            </a:r>
            <a:endParaRPr>
              <a:solidFill>
                <a:srgbClr val="FFFFFF"/>
              </a:solidFill>
            </a:endParaRPr>
          </a:p>
        </p:txBody>
      </p:sp>
      <p:sp>
        <p:nvSpPr>
          <p:cNvPr id="344" name="Google Shape;344;p44"/>
          <p:cNvSpPr txBox="1"/>
          <p:nvPr/>
        </p:nvSpPr>
        <p:spPr>
          <a:xfrm>
            <a:off x="6672888" y="6094328"/>
            <a:ext cx="1440300" cy="4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Schooling Fish</a:t>
            </a:r>
            <a:endParaRPr>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p45"/>
          <p:cNvPicPr preferRelativeResize="0"/>
          <p:nvPr/>
        </p:nvPicPr>
        <p:blipFill>
          <a:blip r:embed="rId3">
            <a:alphaModFix/>
          </a:blip>
          <a:stretch>
            <a:fillRect/>
          </a:stretch>
        </p:blipFill>
        <p:spPr>
          <a:xfrm>
            <a:off x="3443825" y="1901825"/>
            <a:ext cx="2339074" cy="4160118"/>
          </a:xfrm>
          <a:prstGeom prst="rect">
            <a:avLst/>
          </a:prstGeom>
          <a:noFill/>
          <a:ln>
            <a:noFill/>
          </a:ln>
        </p:spPr>
      </p:pic>
      <p:sp>
        <p:nvSpPr>
          <p:cNvPr id="350" name="Google Shape;350;p45"/>
          <p:cNvSpPr txBox="1">
            <a:spLocks noGrp="1"/>
          </p:cNvSpPr>
          <p:nvPr>
            <p:ph type="title"/>
          </p:nvPr>
        </p:nvSpPr>
        <p:spPr>
          <a:xfrm>
            <a:off x="387900" y="610700"/>
            <a:ext cx="8368200" cy="91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FishOASIS</a:t>
            </a:r>
            <a:endParaRPr/>
          </a:p>
        </p:txBody>
      </p:sp>
      <p:pic>
        <p:nvPicPr>
          <p:cNvPr id="351" name="Google Shape;351;p45"/>
          <p:cNvPicPr preferRelativeResize="0"/>
          <p:nvPr/>
        </p:nvPicPr>
        <p:blipFill>
          <a:blip r:embed="rId4">
            <a:alphaModFix/>
          </a:blip>
          <a:stretch>
            <a:fillRect/>
          </a:stretch>
        </p:blipFill>
        <p:spPr>
          <a:xfrm>
            <a:off x="6256424" y="1901838"/>
            <a:ext cx="2339068" cy="4160097"/>
          </a:xfrm>
          <a:prstGeom prst="rect">
            <a:avLst/>
          </a:prstGeom>
          <a:noFill/>
          <a:ln>
            <a:noFill/>
          </a:ln>
        </p:spPr>
      </p:pic>
      <p:pic>
        <p:nvPicPr>
          <p:cNvPr id="352" name="Google Shape;352;p45"/>
          <p:cNvPicPr preferRelativeResize="0"/>
          <p:nvPr/>
        </p:nvPicPr>
        <p:blipFill>
          <a:blip r:embed="rId5">
            <a:alphaModFix/>
          </a:blip>
          <a:stretch>
            <a:fillRect/>
          </a:stretch>
        </p:blipFill>
        <p:spPr>
          <a:xfrm>
            <a:off x="631225" y="1901825"/>
            <a:ext cx="2339074" cy="4160097"/>
          </a:xfrm>
          <a:prstGeom prst="rect">
            <a:avLst/>
          </a:prstGeom>
          <a:noFill/>
          <a:ln>
            <a:noFill/>
          </a:ln>
        </p:spPr>
      </p:pic>
      <p:pic>
        <p:nvPicPr>
          <p:cNvPr id="353" name="Google Shape;353;p45"/>
          <p:cNvPicPr preferRelativeResize="0"/>
          <p:nvPr/>
        </p:nvPicPr>
        <p:blipFill>
          <a:blip r:embed="rId6">
            <a:alphaModFix/>
          </a:blip>
          <a:stretch>
            <a:fillRect/>
          </a:stretch>
        </p:blipFill>
        <p:spPr>
          <a:xfrm>
            <a:off x="7663425" y="-8"/>
            <a:ext cx="1480575" cy="1329083"/>
          </a:xfrm>
          <a:prstGeom prst="rect">
            <a:avLst/>
          </a:prstGeom>
          <a:noFill/>
          <a:ln>
            <a:noFill/>
          </a:ln>
        </p:spPr>
      </p:pic>
      <p:sp>
        <p:nvSpPr>
          <p:cNvPr id="354" name="Google Shape;354;p45"/>
          <p:cNvSpPr txBox="1"/>
          <p:nvPr/>
        </p:nvSpPr>
        <p:spPr>
          <a:xfrm>
            <a:off x="1018963" y="6094325"/>
            <a:ext cx="1563600" cy="4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Male Sheephead</a:t>
            </a:r>
            <a:endParaRPr>
              <a:solidFill>
                <a:srgbClr val="FFFFFF"/>
              </a:solidFill>
            </a:endParaRPr>
          </a:p>
        </p:txBody>
      </p:sp>
      <p:sp>
        <p:nvSpPr>
          <p:cNvPr id="355" name="Google Shape;355;p45"/>
          <p:cNvSpPr txBox="1"/>
          <p:nvPr/>
        </p:nvSpPr>
        <p:spPr>
          <a:xfrm>
            <a:off x="3851850" y="6094328"/>
            <a:ext cx="1440300" cy="4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Schooling Fish</a:t>
            </a:r>
            <a:endParaRPr>
              <a:solidFill>
                <a:srgbClr val="FFFFFF"/>
              </a:solidFill>
            </a:endParaRPr>
          </a:p>
        </p:txBody>
      </p:sp>
      <p:sp>
        <p:nvSpPr>
          <p:cNvPr id="356" name="Google Shape;356;p45"/>
          <p:cNvSpPr txBox="1"/>
          <p:nvPr/>
        </p:nvSpPr>
        <p:spPr>
          <a:xfrm>
            <a:off x="6839613" y="6094325"/>
            <a:ext cx="1172700" cy="4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Harbor Seal</a:t>
            </a:r>
            <a:endParaRPr>
              <a:solidFill>
                <a:srgbClr val="FFFFFF"/>
              </a:solidFill>
            </a:endParaRPr>
          </a:p>
        </p:txBody>
      </p:sp>
      <p:sp>
        <p:nvSpPr>
          <p:cNvPr id="357" name="Google Shape;357;p45"/>
          <p:cNvSpPr/>
          <p:nvPr/>
        </p:nvSpPr>
        <p:spPr>
          <a:xfrm rot="-1647421">
            <a:off x="7741947" y="3972846"/>
            <a:ext cx="1120406" cy="1664373"/>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7"/>
                                        </p:tgtEl>
                                        <p:attrNameLst>
                                          <p:attrName>style.visibility</p:attrName>
                                        </p:attrNameLst>
                                      </p:cBhvr>
                                      <p:to>
                                        <p:strVal val="visible"/>
                                      </p:to>
                                    </p:set>
                                    <p:animEffect transition="in" filter="fade">
                                      <p:cBhvr>
                                        <p:cTn id="7" dur="1000"/>
                                        <p:tgtEl>
                                          <p:spTgt spid="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6"/>
          <p:cNvSpPr txBox="1">
            <a:spLocks noGrp="1"/>
          </p:cNvSpPr>
          <p:nvPr>
            <p:ph type="title"/>
          </p:nvPr>
        </p:nvSpPr>
        <p:spPr>
          <a:xfrm>
            <a:off x="387900" y="610700"/>
            <a:ext cx="8368200" cy="91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Future Work</a:t>
            </a:r>
            <a:endParaRPr/>
          </a:p>
        </p:txBody>
      </p:sp>
      <p:sp>
        <p:nvSpPr>
          <p:cNvPr id="363" name="Google Shape;363;p46"/>
          <p:cNvSpPr txBox="1">
            <a:spLocks noGrp="1"/>
          </p:cNvSpPr>
          <p:nvPr>
            <p:ph type="body" idx="1"/>
          </p:nvPr>
        </p:nvSpPr>
        <p:spPr>
          <a:xfrm>
            <a:off x="387900" y="1986433"/>
            <a:ext cx="5552100" cy="4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457200" lvl="0" indent="-342900" algn="l" rtl="0">
              <a:spcBef>
                <a:spcPts val="0"/>
              </a:spcBef>
              <a:spcAft>
                <a:spcPts val="0"/>
              </a:spcAft>
              <a:buSzPts val="1800"/>
              <a:buChar char="●"/>
            </a:pPr>
            <a:r>
              <a:rPr lang="en"/>
              <a:t>Redeploy/Recover at FishOasis</a:t>
            </a:r>
            <a:endParaRPr/>
          </a:p>
          <a:p>
            <a:pPr marL="0" lvl="0" indent="0" algn="l" rtl="0">
              <a:spcBef>
                <a:spcPts val="1000"/>
              </a:spcBef>
              <a:spcAft>
                <a:spcPts val="0"/>
              </a:spcAft>
              <a:buNone/>
            </a:pPr>
            <a:endParaRPr/>
          </a:p>
          <a:p>
            <a:pPr marL="457200" lvl="0" indent="-342900" algn="l" rtl="0">
              <a:spcBef>
                <a:spcPts val="1000"/>
              </a:spcBef>
              <a:spcAft>
                <a:spcPts val="0"/>
              </a:spcAft>
              <a:buSzPts val="1800"/>
              <a:buChar char="●"/>
            </a:pPr>
            <a:r>
              <a:rPr lang="en"/>
              <a:t>Continue looking at other season’s log files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342900" algn="l" rtl="0">
              <a:spcBef>
                <a:spcPts val="0"/>
              </a:spcBef>
              <a:spcAft>
                <a:spcPts val="0"/>
              </a:spcAft>
              <a:buSzPts val="1800"/>
              <a:buChar char="●"/>
            </a:pPr>
            <a:r>
              <a:rPr lang="en"/>
              <a:t>Use 360° camera system to identify the chorusing fish</a:t>
            </a:r>
            <a:endParaRPr/>
          </a:p>
          <a:p>
            <a:pPr marL="0" lvl="0" indent="0" algn="l" rtl="0">
              <a:spcBef>
                <a:spcPts val="1600"/>
              </a:spcBef>
              <a:spcAft>
                <a:spcPts val="1600"/>
              </a:spcAft>
              <a:buNone/>
            </a:pPr>
            <a:endParaRPr/>
          </a:p>
        </p:txBody>
      </p:sp>
      <p:pic>
        <p:nvPicPr>
          <p:cNvPr id="364" name="Google Shape;364;p46"/>
          <p:cNvPicPr preferRelativeResize="0"/>
          <p:nvPr/>
        </p:nvPicPr>
        <p:blipFill>
          <a:blip r:embed="rId3">
            <a:alphaModFix/>
          </a:blip>
          <a:stretch>
            <a:fillRect/>
          </a:stretch>
        </p:blipFill>
        <p:spPr>
          <a:xfrm>
            <a:off x="4834349" y="3563067"/>
            <a:ext cx="4309650" cy="2471199"/>
          </a:xfrm>
          <a:prstGeom prst="rect">
            <a:avLst/>
          </a:prstGeom>
          <a:noFill/>
          <a:ln>
            <a:noFill/>
          </a:ln>
        </p:spPr>
      </p:pic>
      <p:pic>
        <p:nvPicPr>
          <p:cNvPr id="365" name="Google Shape;365;p46"/>
          <p:cNvPicPr preferRelativeResize="0"/>
          <p:nvPr/>
        </p:nvPicPr>
        <p:blipFill>
          <a:blip r:embed="rId4">
            <a:alphaModFix/>
          </a:blip>
          <a:stretch>
            <a:fillRect/>
          </a:stretch>
        </p:blipFill>
        <p:spPr>
          <a:xfrm>
            <a:off x="5381799" y="1079323"/>
            <a:ext cx="2981700" cy="19543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pic>
        <p:nvPicPr>
          <p:cNvPr id="370" name="Google Shape;370;p47" descr="Capture.PNG"/>
          <p:cNvPicPr preferRelativeResize="0"/>
          <p:nvPr/>
        </p:nvPicPr>
        <p:blipFill>
          <a:blip r:embed="rId3">
            <a:alphaModFix/>
          </a:blip>
          <a:stretch>
            <a:fillRect/>
          </a:stretch>
        </p:blipFill>
        <p:spPr>
          <a:xfrm>
            <a:off x="4020031" y="-435125"/>
            <a:ext cx="3730119" cy="2563601"/>
          </a:xfrm>
          <a:prstGeom prst="rect">
            <a:avLst/>
          </a:prstGeom>
          <a:noFill/>
          <a:ln>
            <a:noFill/>
          </a:ln>
        </p:spPr>
      </p:pic>
      <p:pic>
        <p:nvPicPr>
          <p:cNvPr id="371" name="Google Shape;371;p47"/>
          <p:cNvPicPr preferRelativeResize="0"/>
          <p:nvPr/>
        </p:nvPicPr>
        <p:blipFill>
          <a:blip r:embed="rId4">
            <a:alphaModFix/>
          </a:blip>
          <a:stretch>
            <a:fillRect/>
          </a:stretch>
        </p:blipFill>
        <p:spPr>
          <a:xfrm>
            <a:off x="3302350" y="4339425"/>
            <a:ext cx="3371325" cy="2518574"/>
          </a:xfrm>
          <a:prstGeom prst="rect">
            <a:avLst/>
          </a:prstGeom>
          <a:noFill/>
          <a:ln>
            <a:noFill/>
          </a:ln>
        </p:spPr>
      </p:pic>
      <p:pic>
        <p:nvPicPr>
          <p:cNvPr id="372" name="Google Shape;372;p47"/>
          <p:cNvPicPr preferRelativeResize="0"/>
          <p:nvPr/>
        </p:nvPicPr>
        <p:blipFill>
          <a:blip r:embed="rId5">
            <a:alphaModFix/>
          </a:blip>
          <a:stretch>
            <a:fillRect/>
          </a:stretch>
        </p:blipFill>
        <p:spPr>
          <a:xfrm>
            <a:off x="4020034" y="1775837"/>
            <a:ext cx="3418091" cy="2563576"/>
          </a:xfrm>
          <a:prstGeom prst="rect">
            <a:avLst/>
          </a:prstGeom>
          <a:noFill/>
          <a:ln>
            <a:noFill/>
          </a:ln>
        </p:spPr>
      </p:pic>
      <p:sp>
        <p:nvSpPr>
          <p:cNvPr id="373" name="Google Shape;373;p47"/>
          <p:cNvSpPr txBox="1">
            <a:spLocks noGrp="1"/>
          </p:cNvSpPr>
          <p:nvPr>
            <p:ph type="title"/>
          </p:nvPr>
        </p:nvSpPr>
        <p:spPr>
          <a:xfrm>
            <a:off x="280750" y="580242"/>
            <a:ext cx="8368200" cy="91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Acknowledgements</a:t>
            </a:r>
            <a:endParaRPr/>
          </a:p>
        </p:txBody>
      </p:sp>
      <p:sp>
        <p:nvSpPr>
          <p:cNvPr id="374" name="Google Shape;374;p47"/>
          <p:cNvSpPr txBox="1">
            <a:spLocks noGrp="1"/>
          </p:cNvSpPr>
          <p:nvPr>
            <p:ph type="body" idx="1"/>
          </p:nvPr>
        </p:nvSpPr>
        <p:spPr>
          <a:xfrm>
            <a:off x="387900" y="1976067"/>
            <a:ext cx="3505500" cy="4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Marine Bioacoustics Lab</a:t>
            </a:r>
            <a:endParaRPr/>
          </a:p>
          <a:p>
            <a:pPr marL="457200" lvl="0" indent="-304800" algn="l" rtl="0">
              <a:spcBef>
                <a:spcPts val="0"/>
              </a:spcBef>
              <a:spcAft>
                <a:spcPts val="0"/>
              </a:spcAft>
              <a:buSzPts val="1200"/>
              <a:buChar char="●"/>
            </a:pPr>
            <a:r>
              <a:rPr lang="en" sz="1200"/>
              <a:t>Jack Butler, Ana </a:t>
            </a:r>
            <a:r>
              <a:rPr lang="en" sz="1200">
                <a:latin typeface="Roboto Slab"/>
                <a:ea typeface="Roboto Slab"/>
                <a:cs typeface="Roboto Slab"/>
                <a:sym typeface="Roboto Slab"/>
              </a:rPr>
              <a:t>Širović</a:t>
            </a:r>
            <a:r>
              <a:rPr lang="en" sz="1200"/>
              <a:t>, Camille Pagniello</a:t>
            </a:r>
            <a:endParaRPr/>
          </a:p>
          <a:p>
            <a:pPr marL="0" lvl="0" indent="0" algn="l" rtl="0">
              <a:spcBef>
                <a:spcPts val="1600"/>
              </a:spcBef>
              <a:spcAft>
                <a:spcPts val="0"/>
              </a:spcAft>
              <a:buNone/>
            </a:pPr>
            <a:r>
              <a:rPr lang="en"/>
              <a:t>Scientific Diving Program</a:t>
            </a:r>
            <a:endParaRPr/>
          </a:p>
          <a:p>
            <a:pPr marL="457200" lvl="0" indent="-304800" algn="l" rtl="0">
              <a:spcBef>
                <a:spcPts val="0"/>
              </a:spcBef>
              <a:spcAft>
                <a:spcPts val="0"/>
              </a:spcAft>
              <a:buSzPts val="1200"/>
              <a:buChar char="●"/>
            </a:pPr>
            <a:r>
              <a:rPr lang="en" sz="1200"/>
              <a:t>Christian McDonald, Rich Walsh</a:t>
            </a:r>
            <a:endParaRPr sz="1200"/>
          </a:p>
          <a:p>
            <a:pPr marL="0" lvl="0" indent="0" algn="l" rtl="0">
              <a:spcBef>
                <a:spcPts val="1600"/>
              </a:spcBef>
              <a:spcAft>
                <a:spcPts val="0"/>
              </a:spcAft>
              <a:buNone/>
            </a:pPr>
            <a:r>
              <a:rPr lang="en"/>
              <a:t>MPL Intern Program</a:t>
            </a:r>
            <a:endParaRPr/>
          </a:p>
          <a:p>
            <a:pPr marL="457200" lvl="0" indent="-304800" algn="l" rtl="0">
              <a:spcBef>
                <a:spcPts val="0"/>
              </a:spcBef>
              <a:spcAft>
                <a:spcPts val="0"/>
              </a:spcAft>
              <a:buSzPts val="1200"/>
              <a:buChar char="●"/>
            </a:pPr>
            <a:r>
              <a:rPr lang="en" sz="1200"/>
              <a:t>Eva Friedlander, Bev Kennedy,            Sienna Thomas</a:t>
            </a:r>
            <a:endParaRPr sz="1200"/>
          </a:p>
          <a:p>
            <a:pPr marL="457200" lvl="0" indent="-304800" algn="l" rtl="0">
              <a:spcBef>
                <a:spcPts val="0"/>
              </a:spcBef>
              <a:spcAft>
                <a:spcPts val="0"/>
              </a:spcAft>
              <a:buSzPts val="1200"/>
              <a:buChar char="●"/>
            </a:pPr>
            <a:r>
              <a:rPr lang="en" sz="1200"/>
              <a:t>All the other interns - I’ll miss you!</a:t>
            </a:r>
            <a:endParaRPr sz="1200"/>
          </a:p>
          <a:p>
            <a:pPr marL="0" lvl="0" indent="0" algn="l" rtl="0">
              <a:spcBef>
                <a:spcPts val="1600"/>
              </a:spcBef>
              <a:spcAft>
                <a:spcPts val="0"/>
              </a:spcAft>
              <a:buNone/>
            </a:pPr>
            <a:endParaRPr/>
          </a:p>
        </p:txBody>
      </p:sp>
      <p:pic>
        <p:nvPicPr>
          <p:cNvPr id="375" name="Google Shape;375;p47"/>
          <p:cNvPicPr preferRelativeResize="0"/>
          <p:nvPr/>
        </p:nvPicPr>
        <p:blipFill>
          <a:blip r:embed="rId6">
            <a:alphaModFix/>
          </a:blip>
          <a:stretch>
            <a:fillRect/>
          </a:stretch>
        </p:blipFill>
        <p:spPr>
          <a:xfrm>
            <a:off x="6673675" y="4329154"/>
            <a:ext cx="3371324" cy="2528846"/>
          </a:xfrm>
          <a:prstGeom prst="rect">
            <a:avLst/>
          </a:prstGeom>
          <a:noFill/>
          <a:ln>
            <a:noFill/>
          </a:ln>
        </p:spPr>
      </p:pic>
      <p:pic>
        <p:nvPicPr>
          <p:cNvPr id="376" name="Google Shape;376;p47"/>
          <p:cNvPicPr preferRelativeResize="0"/>
          <p:nvPr/>
        </p:nvPicPr>
        <p:blipFill>
          <a:blip r:embed="rId7">
            <a:alphaModFix/>
          </a:blip>
          <a:stretch>
            <a:fillRect/>
          </a:stretch>
        </p:blipFill>
        <p:spPr>
          <a:xfrm>
            <a:off x="6684106" y="726608"/>
            <a:ext cx="2709624" cy="3612824"/>
          </a:xfrm>
          <a:prstGeom prst="rect">
            <a:avLst/>
          </a:prstGeom>
          <a:noFill/>
          <a:ln>
            <a:noFill/>
          </a:ln>
        </p:spPr>
      </p:pic>
      <p:pic>
        <p:nvPicPr>
          <p:cNvPr id="377" name="Google Shape;377;p47"/>
          <p:cNvPicPr preferRelativeResize="0"/>
          <p:nvPr/>
        </p:nvPicPr>
        <p:blipFill>
          <a:blip r:embed="rId8">
            <a:alphaModFix/>
          </a:blip>
          <a:stretch>
            <a:fillRect/>
          </a:stretch>
        </p:blipFill>
        <p:spPr>
          <a:xfrm>
            <a:off x="-31475" y="4667400"/>
            <a:ext cx="3333828" cy="2190598"/>
          </a:xfrm>
          <a:prstGeom prst="rect">
            <a:avLst/>
          </a:prstGeom>
          <a:noFill/>
          <a:ln>
            <a:noFill/>
          </a:ln>
        </p:spPr>
      </p:pic>
      <p:sp>
        <p:nvSpPr>
          <p:cNvPr id="378" name="Google Shape;378;p47"/>
          <p:cNvSpPr txBox="1"/>
          <p:nvPr/>
        </p:nvSpPr>
        <p:spPr>
          <a:xfrm>
            <a:off x="6684100" y="-186425"/>
            <a:ext cx="1074000" cy="9147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387900" y="610700"/>
            <a:ext cx="8368200" cy="91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Fish Make Noise!!</a:t>
            </a:r>
            <a:endParaRPr/>
          </a:p>
        </p:txBody>
      </p:sp>
      <p:sp>
        <p:nvSpPr>
          <p:cNvPr id="84" name="Google Shape;84;p16"/>
          <p:cNvSpPr txBox="1">
            <a:spLocks noGrp="1"/>
          </p:cNvSpPr>
          <p:nvPr>
            <p:ph type="body" idx="1"/>
          </p:nvPr>
        </p:nvSpPr>
        <p:spPr>
          <a:xfrm>
            <a:off x="387900" y="1986432"/>
            <a:ext cx="8368200" cy="4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Unspecialized sounds</a:t>
            </a:r>
            <a:endParaRPr/>
          </a:p>
          <a:p>
            <a:pPr marL="0" lvl="0" indent="0" algn="l" rtl="0">
              <a:spcBef>
                <a:spcPts val="1600"/>
              </a:spcBef>
              <a:spcAft>
                <a:spcPts val="0"/>
              </a:spcAft>
              <a:buNone/>
            </a:pPr>
            <a:r>
              <a:rPr lang="en"/>
              <a:t>Active Sounds</a:t>
            </a:r>
            <a:endParaRPr/>
          </a:p>
          <a:p>
            <a:pPr marL="457200" lvl="0" indent="-342900" algn="l" rtl="0">
              <a:spcBef>
                <a:spcPts val="0"/>
              </a:spcBef>
              <a:spcAft>
                <a:spcPts val="0"/>
              </a:spcAft>
              <a:buSzPts val="1800"/>
              <a:buChar char="●"/>
            </a:pPr>
            <a:r>
              <a:rPr lang="en"/>
              <a:t>Stridulation</a:t>
            </a:r>
            <a:endParaRPr/>
          </a:p>
          <a:p>
            <a:pPr marL="457200" lvl="0" indent="-342900" algn="l" rtl="0">
              <a:spcBef>
                <a:spcPts val="0"/>
              </a:spcBef>
              <a:spcAft>
                <a:spcPts val="0"/>
              </a:spcAft>
              <a:buSzPts val="1800"/>
              <a:buChar char="●"/>
            </a:pPr>
            <a:r>
              <a:rPr lang="en"/>
              <a:t>Stringing</a:t>
            </a:r>
            <a:endParaRPr/>
          </a:p>
          <a:p>
            <a:pPr marL="457200" lvl="0" indent="-342900" algn="l" rtl="0">
              <a:spcBef>
                <a:spcPts val="0"/>
              </a:spcBef>
              <a:spcAft>
                <a:spcPts val="0"/>
              </a:spcAft>
              <a:buSzPts val="1800"/>
              <a:buChar char="●"/>
            </a:pPr>
            <a:r>
              <a:rPr lang="en"/>
              <a:t>Drumming</a:t>
            </a:r>
            <a:endParaRPr/>
          </a:p>
        </p:txBody>
      </p:sp>
      <p:pic>
        <p:nvPicPr>
          <p:cNvPr id="85" name="Google Shape;85;p16"/>
          <p:cNvPicPr preferRelativeResize="0"/>
          <p:nvPr/>
        </p:nvPicPr>
        <p:blipFill>
          <a:blip r:embed="rId3">
            <a:alphaModFix/>
          </a:blip>
          <a:stretch>
            <a:fillRect/>
          </a:stretch>
        </p:blipFill>
        <p:spPr>
          <a:xfrm>
            <a:off x="6092140" y="72924"/>
            <a:ext cx="2827576" cy="2123649"/>
          </a:xfrm>
          <a:prstGeom prst="rect">
            <a:avLst/>
          </a:prstGeom>
          <a:noFill/>
          <a:ln>
            <a:noFill/>
          </a:ln>
        </p:spPr>
      </p:pic>
      <p:sp>
        <p:nvSpPr>
          <p:cNvPr id="86" name="Google Shape;86;p16"/>
          <p:cNvSpPr/>
          <p:nvPr/>
        </p:nvSpPr>
        <p:spPr>
          <a:xfrm>
            <a:off x="864500" y="3480250"/>
            <a:ext cx="1276200" cy="3993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6"/>
          <p:cNvSpPr txBox="1"/>
          <p:nvPr/>
        </p:nvSpPr>
        <p:spPr>
          <a:xfrm>
            <a:off x="0" y="6351300"/>
            <a:ext cx="1997100" cy="50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Radford et. all 2014</a:t>
            </a:r>
            <a:endParaRPr/>
          </a:p>
        </p:txBody>
      </p:sp>
      <p:pic>
        <p:nvPicPr>
          <p:cNvPr id="88" name="Google Shape;88;p16"/>
          <p:cNvPicPr preferRelativeResize="0"/>
          <p:nvPr/>
        </p:nvPicPr>
        <p:blipFill>
          <a:blip r:embed="rId4">
            <a:alphaModFix/>
          </a:blip>
          <a:stretch>
            <a:fillRect/>
          </a:stretch>
        </p:blipFill>
        <p:spPr>
          <a:xfrm>
            <a:off x="6001288" y="4650687"/>
            <a:ext cx="3009300" cy="2046325"/>
          </a:xfrm>
          <a:prstGeom prst="rect">
            <a:avLst/>
          </a:prstGeom>
          <a:noFill/>
          <a:ln>
            <a:noFill/>
          </a:ln>
        </p:spPr>
      </p:pic>
      <p:pic>
        <p:nvPicPr>
          <p:cNvPr id="89" name="Google Shape;89;p16"/>
          <p:cNvPicPr preferRelativeResize="0"/>
          <p:nvPr/>
        </p:nvPicPr>
        <p:blipFill>
          <a:blip r:embed="rId5">
            <a:alphaModFix/>
          </a:blip>
          <a:stretch>
            <a:fillRect/>
          </a:stretch>
        </p:blipFill>
        <p:spPr>
          <a:xfrm>
            <a:off x="5987125" y="2400375"/>
            <a:ext cx="3037601" cy="20807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0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title"/>
          </p:nvPr>
        </p:nvSpPr>
        <p:spPr>
          <a:xfrm>
            <a:off x="387900" y="841817"/>
            <a:ext cx="8368200" cy="91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Using Passive Acoustics to Monitor Species and Ecosystem Health</a:t>
            </a:r>
            <a:endParaRPr/>
          </a:p>
        </p:txBody>
      </p:sp>
      <p:pic>
        <p:nvPicPr>
          <p:cNvPr id="95" name="Google Shape;95;p17"/>
          <p:cNvPicPr preferRelativeResize="0"/>
          <p:nvPr/>
        </p:nvPicPr>
        <p:blipFill>
          <a:blip r:embed="rId3">
            <a:alphaModFix/>
          </a:blip>
          <a:stretch>
            <a:fillRect/>
          </a:stretch>
        </p:blipFill>
        <p:spPr>
          <a:xfrm>
            <a:off x="4492625" y="2957065"/>
            <a:ext cx="4490050" cy="2136950"/>
          </a:xfrm>
          <a:prstGeom prst="rect">
            <a:avLst/>
          </a:prstGeom>
          <a:noFill/>
          <a:ln>
            <a:noFill/>
          </a:ln>
        </p:spPr>
      </p:pic>
      <p:pic>
        <p:nvPicPr>
          <p:cNvPr id="96" name="Google Shape;96;p17"/>
          <p:cNvPicPr preferRelativeResize="0"/>
          <p:nvPr/>
        </p:nvPicPr>
        <p:blipFill>
          <a:blip r:embed="rId4">
            <a:alphaModFix/>
          </a:blip>
          <a:stretch>
            <a:fillRect/>
          </a:stretch>
        </p:blipFill>
        <p:spPr>
          <a:xfrm>
            <a:off x="211249" y="2532802"/>
            <a:ext cx="4164475" cy="27733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8"/>
          <p:cNvSpPr txBox="1">
            <a:spLocks noGrp="1"/>
          </p:cNvSpPr>
          <p:nvPr>
            <p:ph type="title"/>
          </p:nvPr>
        </p:nvSpPr>
        <p:spPr>
          <a:xfrm>
            <a:off x="387900" y="610700"/>
            <a:ext cx="8368200" cy="91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2 Different Fish Calls</a:t>
            </a:r>
            <a:endParaRPr/>
          </a:p>
        </p:txBody>
      </p:sp>
      <p:pic>
        <p:nvPicPr>
          <p:cNvPr id="102" name="Google Shape;102;p18"/>
          <p:cNvPicPr preferRelativeResize="0"/>
          <p:nvPr/>
        </p:nvPicPr>
        <p:blipFill>
          <a:blip r:embed="rId3">
            <a:alphaModFix/>
          </a:blip>
          <a:stretch>
            <a:fillRect/>
          </a:stretch>
        </p:blipFill>
        <p:spPr>
          <a:xfrm>
            <a:off x="798125" y="1932300"/>
            <a:ext cx="7876072" cy="38615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387900" y="610700"/>
            <a:ext cx="8368200" cy="91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2 Different Fish Calls</a:t>
            </a:r>
            <a:endParaRPr/>
          </a:p>
        </p:txBody>
      </p:sp>
      <p:pic>
        <p:nvPicPr>
          <p:cNvPr id="108" name="Google Shape;108;p19"/>
          <p:cNvPicPr preferRelativeResize="0"/>
          <p:nvPr/>
        </p:nvPicPr>
        <p:blipFill>
          <a:blip r:embed="rId3">
            <a:alphaModFix/>
          </a:blip>
          <a:stretch>
            <a:fillRect/>
          </a:stretch>
        </p:blipFill>
        <p:spPr>
          <a:xfrm>
            <a:off x="798125" y="1932300"/>
            <a:ext cx="7876072" cy="3861576"/>
          </a:xfrm>
          <a:prstGeom prst="rect">
            <a:avLst/>
          </a:prstGeom>
          <a:noFill/>
          <a:ln>
            <a:noFill/>
          </a:ln>
        </p:spPr>
      </p:pic>
      <p:sp>
        <p:nvSpPr>
          <p:cNvPr id="109" name="Google Shape;109;p19"/>
          <p:cNvSpPr/>
          <p:nvPr/>
        </p:nvSpPr>
        <p:spPr>
          <a:xfrm>
            <a:off x="2893400" y="3461625"/>
            <a:ext cx="781800" cy="1495200"/>
          </a:xfrm>
          <a:prstGeom prst="ellipse">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9"/>
          <p:cNvSpPr/>
          <p:nvPr/>
        </p:nvSpPr>
        <p:spPr>
          <a:xfrm>
            <a:off x="6378800" y="3566025"/>
            <a:ext cx="781800" cy="1495200"/>
          </a:xfrm>
          <a:prstGeom prst="ellipse">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9"/>
          <p:cNvSpPr txBox="1"/>
          <p:nvPr/>
        </p:nvSpPr>
        <p:spPr>
          <a:xfrm>
            <a:off x="4217750" y="3198600"/>
            <a:ext cx="1618500" cy="46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300-500 Hz Calls</a:t>
            </a:r>
            <a:endParaRPr>
              <a:solidFill>
                <a:srgbClr val="FFFFFF"/>
              </a:solidFill>
            </a:endParaRPr>
          </a:p>
        </p:txBody>
      </p:sp>
      <p:sp>
        <p:nvSpPr>
          <p:cNvPr id="112" name="Google Shape;112;p19"/>
          <p:cNvSpPr/>
          <p:nvPr/>
        </p:nvSpPr>
        <p:spPr>
          <a:xfrm>
            <a:off x="1680300" y="4620625"/>
            <a:ext cx="576000" cy="855900"/>
          </a:xfrm>
          <a:prstGeom prst="ellipse">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9"/>
          <p:cNvSpPr/>
          <p:nvPr/>
        </p:nvSpPr>
        <p:spPr>
          <a:xfrm>
            <a:off x="3807825" y="4620625"/>
            <a:ext cx="576000" cy="855900"/>
          </a:xfrm>
          <a:prstGeom prst="ellipse">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9"/>
          <p:cNvSpPr/>
          <p:nvPr/>
        </p:nvSpPr>
        <p:spPr>
          <a:xfrm>
            <a:off x="5770725" y="4664825"/>
            <a:ext cx="576000" cy="855900"/>
          </a:xfrm>
          <a:prstGeom prst="ellipse">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5" name="Google Shape;115;p19"/>
          <p:cNvCxnSpPr>
            <a:endCxn id="112" idx="5"/>
          </p:cNvCxnSpPr>
          <p:nvPr/>
        </p:nvCxnSpPr>
        <p:spPr>
          <a:xfrm rot="10800000">
            <a:off x="2171947" y="5351181"/>
            <a:ext cx="1421700" cy="1018200"/>
          </a:xfrm>
          <a:prstGeom prst="straightConnector1">
            <a:avLst/>
          </a:prstGeom>
          <a:noFill/>
          <a:ln w="28575" cap="flat" cmpd="sng">
            <a:solidFill>
              <a:srgbClr val="FFFF00"/>
            </a:solidFill>
            <a:prstDash val="solid"/>
            <a:round/>
            <a:headEnd type="none" w="med" len="med"/>
            <a:tailEnd type="triangle" w="med" len="med"/>
          </a:ln>
        </p:spPr>
      </p:cxnSp>
      <p:cxnSp>
        <p:nvCxnSpPr>
          <p:cNvPr id="116" name="Google Shape;116;p19"/>
          <p:cNvCxnSpPr>
            <a:endCxn id="113" idx="4"/>
          </p:cNvCxnSpPr>
          <p:nvPr/>
        </p:nvCxnSpPr>
        <p:spPr>
          <a:xfrm rot="10800000">
            <a:off x="4095825" y="5476525"/>
            <a:ext cx="12300" cy="817500"/>
          </a:xfrm>
          <a:prstGeom prst="straightConnector1">
            <a:avLst/>
          </a:prstGeom>
          <a:noFill/>
          <a:ln w="28575" cap="flat" cmpd="sng">
            <a:solidFill>
              <a:srgbClr val="FFFF00"/>
            </a:solidFill>
            <a:prstDash val="solid"/>
            <a:round/>
            <a:headEnd type="none" w="med" len="med"/>
            <a:tailEnd type="triangle" w="med" len="med"/>
          </a:ln>
        </p:spPr>
      </p:cxnSp>
      <p:cxnSp>
        <p:nvCxnSpPr>
          <p:cNvPr id="117" name="Google Shape;117;p19"/>
          <p:cNvCxnSpPr>
            <a:endCxn id="114" idx="4"/>
          </p:cNvCxnSpPr>
          <p:nvPr/>
        </p:nvCxnSpPr>
        <p:spPr>
          <a:xfrm rot="10800000" flipH="1">
            <a:off x="4486725" y="5520725"/>
            <a:ext cx="1572000" cy="817500"/>
          </a:xfrm>
          <a:prstGeom prst="straightConnector1">
            <a:avLst/>
          </a:prstGeom>
          <a:noFill/>
          <a:ln w="28575" cap="flat" cmpd="sng">
            <a:solidFill>
              <a:srgbClr val="FFFF00"/>
            </a:solidFill>
            <a:prstDash val="solid"/>
            <a:round/>
            <a:headEnd type="none" w="med" len="med"/>
            <a:tailEnd type="triangle" w="med" len="med"/>
          </a:ln>
        </p:spPr>
      </p:cxnSp>
      <p:sp>
        <p:nvSpPr>
          <p:cNvPr id="118" name="Google Shape;118;p19"/>
          <p:cNvSpPr txBox="1"/>
          <p:nvPr/>
        </p:nvSpPr>
        <p:spPr>
          <a:xfrm>
            <a:off x="3416325" y="6293975"/>
            <a:ext cx="1359000" cy="4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00"/>
                </a:solidFill>
              </a:rPr>
              <a:t>100 Hz Calls</a:t>
            </a:r>
            <a:endParaRPr>
              <a:solidFill>
                <a:srgbClr val="FFFF00"/>
              </a:solidFill>
            </a:endParaRPr>
          </a:p>
        </p:txBody>
      </p:sp>
      <p:cxnSp>
        <p:nvCxnSpPr>
          <p:cNvPr id="119" name="Google Shape;119;p19"/>
          <p:cNvCxnSpPr>
            <a:stCxn id="111" idx="1"/>
            <a:endCxn id="109" idx="7"/>
          </p:cNvCxnSpPr>
          <p:nvPr/>
        </p:nvCxnSpPr>
        <p:spPr>
          <a:xfrm flipH="1">
            <a:off x="3560750" y="3429000"/>
            <a:ext cx="657000" cy="251700"/>
          </a:xfrm>
          <a:prstGeom prst="straightConnector1">
            <a:avLst/>
          </a:prstGeom>
          <a:noFill/>
          <a:ln w="28575" cap="flat" cmpd="sng">
            <a:solidFill>
              <a:srgbClr val="FFFFFF"/>
            </a:solidFill>
            <a:prstDash val="solid"/>
            <a:round/>
            <a:headEnd type="none" w="med" len="med"/>
            <a:tailEnd type="triangle" w="med" len="med"/>
          </a:ln>
        </p:spPr>
      </p:cxnSp>
      <p:cxnSp>
        <p:nvCxnSpPr>
          <p:cNvPr id="120" name="Google Shape;120;p19"/>
          <p:cNvCxnSpPr>
            <a:stCxn id="111" idx="3"/>
            <a:endCxn id="110" idx="1"/>
          </p:cNvCxnSpPr>
          <p:nvPr/>
        </p:nvCxnSpPr>
        <p:spPr>
          <a:xfrm>
            <a:off x="5836250" y="3429000"/>
            <a:ext cx="657000" cy="356100"/>
          </a:xfrm>
          <a:prstGeom prst="straightConnector1">
            <a:avLst/>
          </a:prstGeom>
          <a:noFill/>
          <a:ln w="28575" cap="flat" cmpd="sng">
            <a:solidFill>
              <a:srgbClr val="FFFFFF"/>
            </a:solidFill>
            <a:prstDash val="solid"/>
            <a:round/>
            <a:headEnd type="none" w="med" len="med"/>
            <a:tailEnd type="triangl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a:off x="387900" y="610700"/>
            <a:ext cx="8368200" cy="91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Masking and its Effects on Effort</a:t>
            </a:r>
            <a:endParaRPr/>
          </a:p>
        </p:txBody>
      </p:sp>
      <p:pic>
        <p:nvPicPr>
          <p:cNvPr id="126" name="Google Shape;126;p20" descr="Masking_Ex_edited.png"/>
          <p:cNvPicPr preferRelativeResize="0"/>
          <p:nvPr/>
        </p:nvPicPr>
        <p:blipFill>
          <a:blip r:embed="rId3">
            <a:alphaModFix/>
          </a:blip>
          <a:stretch>
            <a:fillRect/>
          </a:stretch>
        </p:blipFill>
        <p:spPr>
          <a:xfrm>
            <a:off x="2022300" y="4231646"/>
            <a:ext cx="5099403" cy="2441178"/>
          </a:xfrm>
          <a:prstGeom prst="rect">
            <a:avLst/>
          </a:prstGeom>
          <a:noFill/>
          <a:ln>
            <a:noFill/>
          </a:ln>
        </p:spPr>
      </p:pic>
      <p:pic>
        <p:nvPicPr>
          <p:cNvPr id="127" name="Google Shape;127;p20"/>
          <p:cNvPicPr preferRelativeResize="0"/>
          <p:nvPr/>
        </p:nvPicPr>
        <p:blipFill>
          <a:blip r:embed="rId4">
            <a:alphaModFix/>
          </a:blip>
          <a:stretch>
            <a:fillRect/>
          </a:stretch>
        </p:blipFill>
        <p:spPr>
          <a:xfrm>
            <a:off x="2022300" y="1525400"/>
            <a:ext cx="5099403" cy="2500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1"/>
          <p:cNvSpPr txBox="1">
            <a:spLocks noGrp="1"/>
          </p:cNvSpPr>
          <p:nvPr>
            <p:ph type="title"/>
          </p:nvPr>
        </p:nvSpPr>
        <p:spPr>
          <a:xfrm>
            <a:off x="387900" y="610700"/>
            <a:ext cx="8368200" cy="91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Chorusing</a:t>
            </a:r>
            <a:endParaRPr/>
          </a:p>
        </p:txBody>
      </p:sp>
      <p:pic>
        <p:nvPicPr>
          <p:cNvPr id="133" name="Google Shape;133;p21"/>
          <p:cNvPicPr preferRelativeResize="0"/>
          <p:nvPr/>
        </p:nvPicPr>
        <p:blipFill>
          <a:blip r:embed="rId3">
            <a:alphaModFix/>
          </a:blip>
          <a:stretch>
            <a:fillRect/>
          </a:stretch>
        </p:blipFill>
        <p:spPr>
          <a:xfrm>
            <a:off x="407276" y="2748400"/>
            <a:ext cx="8329450" cy="3101875"/>
          </a:xfrm>
          <a:prstGeom prst="rect">
            <a:avLst/>
          </a:prstGeom>
          <a:noFill/>
          <a:ln>
            <a:noFill/>
          </a:ln>
        </p:spPr>
      </p:pic>
      <p:sp>
        <p:nvSpPr>
          <p:cNvPr id="134" name="Google Shape;134;p21"/>
          <p:cNvSpPr txBox="1"/>
          <p:nvPr/>
        </p:nvSpPr>
        <p:spPr>
          <a:xfrm>
            <a:off x="927000" y="2287600"/>
            <a:ext cx="7290000" cy="4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Chorus: When individual fish calls were so abundant they were no longer decipherable </a:t>
            </a:r>
            <a:endParaRPr>
              <a:solidFill>
                <a:srgbClr val="FFFFFF"/>
              </a:solidFill>
            </a:endParaRPr>
          </a:p>
        </p:txBody>
      </p:sp>
      <p:sp>
        <p:nvSpPr>
          <p:cNvPr id="135" name="Google Shape;135;p21"/>
          <p:cNvSpPr txBox="1"/>
          <p:nvPr/>
        </p:nvSpPr>
        <p:spPr>
          <a:xfrm>
            <a:off x="1111075" y="2814700"/>
            <a:ext cx="6960900" cy="1818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p21"/>
          <p:cNvSpPr txBox="1"/>
          <p:nvPr/>
        </p:nvSpPr>
        <p:spPr>
          <a:xfrm>
            <a:off x="8503625" y="2954150"/>
            <a:ext cx="233100" cy="25650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21"/>
          <p:cNvSpPr txBox="1"/>
          <p:nvPr/>
        </p:nvSpPr>
        <p:spPr>
          <a:xfrm>
            <a:off x="5843100" y="5484750"/>
            <a:ext cx="2757000" cy="3018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p21"/>
          <p:cNvSpPr txBox="1"/>
          <p:nvPr/>
        </p:nvSpPr>
        <p:spPr>
          <a:xfrm>
            <a:off x="1069925" y="5498576"/>
            <a:ext cx="1591200" cy="3429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506</Words>
  <Application>Microsoft Macintosh PowerPoint</Application>
  <PresentationFormat>On-screen Show (4:3)</PresentationFormat>
  <Paragraphs>135</Paragraphs>
  <Slides>35</Slides>
  <Notes>35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Roboto Slab</vt:lpstr>
      <vt:lpstr>Roboto</vt:lpstr>
      <vt:lpstr>Arial</vt:lpstr>
      <vt:lpstr>Marina</vt:lpstr>
      <vt:lpstr>PowerPoint Presentation</vt:lpstr>
      <vt:lpstr>Fish Make Noise?</vt:lpstr>
      <vt:lpstr>Fish Make Noise?</vt:lpstr>
      <vt:lpstr>Fish Make Noise!!</vt:lpstr>
      <vt:lpstr>Using Passive Acoustics to Monitor Species and Ecosystem Health</vt:lpstr>
      <vt:lpstr>2 Different Fish Calls</vt:lpstr>
      <vt:lpstr>2 Different Fish Calls</vt:lpstr>
      <vt:lpstr>Masking and its Effects on Effort</vt:lpstr>
      <vt:lpstr>Chorusing</vt:lpstr>
      <vt:lpstr>PowerPoint Presentation</vt:lpstr>
      <vt:lpstr>Objective</vt:lpstr>
      <vt:lpstr>Logging Existing Data</vt:lpstr>
      <vt:lpstr>100 Hz Call, 2015, Site A</vt:lpstr>
      <vt:lpstr>Diel Trend: 100 Hz Call</vt:lpstr>
      <vt:lpstr>Spatial Trend: 100 Hz Call 2015</vt:lpstr>
      <vt:lpstr>Annual Trend: 100 Hz Call Site B</vt:lpstr>
      <vt:lpstr>Diel Trend: 300-500 Hz Call</vt:lpstr>
      <vt:lpstr>Spatial Trend: 300-500 Hz Call 2015</vt:lpstr>
      <vt:lpstr>Annual Trend: 300-500 Hz Call Site B</vt:lpstr>
      <vt:lpstr>Conclusions...</vt:lpstr>
      <vt:lpstr>Observations Thus Far</vt:lpstr>
      <vt:lpstr>Add a Camera</vt:lpstr>
      <vt:lpstr>Add a Camera</vt:lpstr>
      <vt:lpstr>Add a Camera</vt:lpstr>
      <vt:lpstr>Add a Camera</vt:lpstr>
      <vt:lpstr>Add a Camera</vt:lpstr>
      <vt:lpstr>Add a Camera</vt:lpstr>
      <vt:lpstr>Add a Camera</vt:lpstr>
      <vt:lpstr>Add a Camera</vt:lpstr>
      <vt:lpstr>FishOASIS</vt:lpstr>
      <vt:lpstr>FishOASIS</vt:lpstr>
      <vt:lpstr>FishOASIS</vt:lpstr>
      <vt:lpstr>FishOASIS</vt:lpstr>
      <vt:lpstr>Future Work</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Camille Pagniello</cp:lastModifiedBy>
  <cp:revision>1</cp:revision>
  <dcterms:modified xsi:type="dcterms:W3CDTF">2022-07-03T07:43:51Z</dcterms:modified>
</cp:coreProperties>
</file>